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E0468"/>
    <a:srgbClr val="EA0808"/>
    <a:srgbClr val="800080"/>
    <a:srgbClr val="C8E14B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1036" autoAdjust="0"/>
    <p:restoredTop sz="94660"/>
  </p:normalViewPr>
  <p:slideViewPr>
    <p:cSldViewPr>
      <p:cViewPr varScale="1">
        <p:scale>
          <a:sx n="87" d="100"/>
          <a:sy n="8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5463-29A1-449C-AEB1-D859CBF0D220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08A4D-D3E2-468A-BF98-1615E1C23F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8A4D-D3E2-468A-BF98-1615E1C23FE0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8A4D-D3E2-468A-BF98-1615E1C23FE0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8A4D-D3E2-468A-BF98-1615E1C23FE0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8A4D-D3E2-468A-BF98-1615E1C23FE0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83EDE5-23E5-45FE-B5EA-5287CE69CBBE}" type="datetimeFigureOut">
              <a:rPr lang="es-AR" smtClean="0"/>
              <a:pPr/>
              <a:t>17/12/2009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1936BC-6E9F-464E-A3BF-3E51432A16B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929618" cy="3071834"/>
          </a:xfrm>
        </p:spPr>
        <p:txBody>
          <a:bodyPr>
            <a:normAutofit fontScale="25000" lnSpcReduction="20000"/>
          </a:bodyPr>
          <a:lstStyle/>
          <a:p>
            <a:endParaRPr lang="es-ES_tradnl" dirty="0"/>
          </a:p>
          <a:p>
            <a:r>
              <a:rPr lang="es-ES_tradnl" sz="6400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REACCIONES 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PERSONAL DE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ENFERMERÍA FRENTE A LA MUERTE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(Estudio descriptivo-comparativo de corte transversal,  realizado en las unidades de terapia intensiva de adulto y terapia intensiva pediátrica del Hospital Teodoro </a:t>
            </a:r>
            <a:r>
              <a:rPr lang="es-ES_tradnl" sz="6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Schestakow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el período de noviembre del año 2008 a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del 2009</a:t>
            </a:r>
          </a:p>
          <a:p>
            <a:endParaRPr lang="es-ES_tradnl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AUTORAS 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Ceferina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JUAREZ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_tradnl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Maria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MOLINA</a:t>
            </a:r>
          </a:p>
          <a:p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 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Mendoza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Diciembre de 2009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 smtClean="0">
                <a:latin typeface="Arial" pitchFamily="34" charset="0"/>
                <a:cs typeface="Arial" pitchFamily="34" charset="0"/>
              </a:rPr>
              <a:t> </a:t>
            </a:r>
            <a:endParaRPr lang="es-AR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latin typeface="Arial" pitchFamily="34" charset="0"/>
                <a:cs typeface="Arial" pitchFamily="34" charset="0"/>
              </a:rPr>
              <a:t> </a:t>
            </a:r>
            <a:endParaRPr lang="es-AR" sz="6400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/>
              <a:t> </a:t>
            </a:r>
            <a:endParaRPr lang="es-AR" dirty="0"/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571767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7" name="6 Imagen" descr="HDTV Wallpapers Pack 1 (1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72728" cy="735804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2289" name="Imagen 2" descr="Escudoun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1928826" cy="207170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85918" y="2285992"/>
            <a:ext cx="51959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</a:t>
            </a: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VERSIDAD NACIONAL DE CUYO</a:t>
            </a:r>
            <a:endParaRPr kumimoji="0" lang="es-A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FACULTAD DE CIENCIAS MÉDICAS</a:t>
            </a:r>
            <a:endParaRPr kumimoji="0" lang="es-A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DE ENFERMERÍA</a:t>
            </a:r>
            <a:endParaRPr kumimoji="0" lang="es-A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879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3" y="142852"/>
          <a:ext cx="8358245" cy="6357983"/>
        </p:xfrm>
        <a:graphic>
          <a:graphicData uri="http://schemas.openxmlformats.org/drawingml/2006/table">
            <a:tbl>
              <a:tblPr/>
              <a:tblGrid>
                <a:gridCol w="4164684"/>
                <a:gridCol w="811658"/>
                <a:gridCol w="1075690"/>
                <a:gridCol w="1230523"/>
                <a:gridCol w="1075690"/>
              </a:tblGrid>
              <a:tr h="903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relación con lo personal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¿Llora mucho y durante mucho tiempo?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¿Se siente responsable por la muerte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de los pacientes?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¿Está inquieta o nerviosa la mayor parte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del tiempo?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¿Pierde cosas, le cuesta concentrarse?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¿Considera que es más importante desde que realiza este trabajo?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6" y="285729"/>
          <a:ext cx="8215369" cy="5929353"/>
        </p:xfrm>
        <a:graphic>
          <a:graphicData uri="http://schemas.openxmlformats.org/drawingml/2006/table">
            <a:tbl>
              <a:tblPr/>
              <a:tblGrid>
                <a:gridCol w="3986097"/>
                <a:gridCol w="818251"/>
                <a:gridCol w="1084429"/>
                <a:gridCol w="1240521"/>
                <a:gridCol w="1086071"/>
              </a:tblGrid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relación con la familia propia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A veces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Siente que el tiempo que pasa con su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familia no es de buena calidad?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Cada vez que muere una persona lo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habla en su ámbito familiar?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Su familia lo escucha y brinda apoyo?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Cree que su familia espera más de Ud?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su tiempo libre ¿Comparte con su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familia en armonía?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7158" y="214290"/>
            <a:ext cx="8429684" cy="5632311"/>
          </a:xfrm>
          <a:prstGeom prst="rect">
            <a:avLst/>
          </a:prstGeom>
          <a:solidFill>
            <a:srgbClr val="C8E14B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Marque con una cruz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La muerte cuando la afecta más? Cuando se trata de: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Niño:………..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Adolescente:…………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Adulto:………………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Anciano:……………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Frente a la muerte ¿Cómo reacciona Ud.?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Impotencia………………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Llanto……………………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Ansiedad…………………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Temor……………………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Culpa……………………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Indiferencia…………….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*¿Qué herramientas considera que se puedan implementar para ayudar a enfrentar la  MUERTE y sus consecuencias?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857231"/>
          <a:ext cx="5500725" cy="1714510"/>
        </p:xfrm>
        <a:graphic>
          <a:graphicData uri="http://schemas.openxmlformats.org/drawingml/2006/table">
            <a:tbl>
              <a:tblPr/>
              <a:tblGrid>
                <a:gridCol w="1100145"/>
                <a:gridCol w="1100145"/>
                <a:gridCol w="1100145"/>
                <a:gridCol w="1100145"/>
                <a:gridCol w="1100145"/>
              </a:tblGrid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Sexo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Masculino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Femenino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91%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744146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endParaRPr lang="es-ES_tradnl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TABLAS Y GRAFICOS</a:t>
            </a: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TABLA Nº 1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la muestra según sexo</a:t>
            </a: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Hospital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de noviembre del 2008 a julio del 2009.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GRÁFICO N°1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00042"/>
            <a:ext cx="80637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sexo masculino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2) Sexo femenino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que el mayor porcentaje de las enfermeras de los servicios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terapia intensiva son de sexo femenino, existiendo un solo enfermero de sexo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masculino.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071935" y="714355"/>
          <a:ext cx="3071835" cy="2357453"/>
        </p:xfrm>
        <a:graphic>
          <a:graphicData uri="http://schemas.openxmlformats.org/drawingml/2006/table">
            <a:tbl>
              <a:tblPr/>
              <a:tblGrid>
                <a:gridCol w="614367"/>
                <a:gridCol w="614367"/>
                <a:gridCol w="614367"/>
                <a:gridCol w="614367"/>
                <a:gridCol w="614367"/>
              </a:tblGrid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31-40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41-50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785794"/>
          <a:ext cx="3143273" cy="2377440"/>
        </p:xfrm>
        <a:graphic>
          <a:graphicData uri="http://schemas.openxmlformats.org/drawingml/2006/table">
            <a:tbl>
              <a:tblPr/>
              <a:tblGrid>
                <a:gridCol w="699718"/>
                <a:gridCol w="699718"/>
                <a:gridCol w="699718"/>
                <a:gridCol w="699718"/>
                <a:gridCol w="344401"/>
              </a:tblGrid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31-40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41-50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514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071942"/>
            <a:ext cx="2428892" cy="2071702"/>
          </a:xfrm>
          <a:prstGeom prst="rect">
            <a:avLst/>
          </a:prstGeom>
          <a:noFill/>
        </p:spPr>
      </p:pic>
      <p:pic>
        <p:nvPicPr>
          <p:cNvPr id="64513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71942"/>
            <a:ext cx="2571768" cy="2071702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"/>
            <a:ext cx="903196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N°2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por edad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UTIP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                     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de noviembre del 2008 a julio del 2009.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2: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UTIP		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4152900"/>
            <a:ext cx="84732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Analisis: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observa que las edades de mayor frecuencia de UTIA son entre los 41 y 50 años, y UTIP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el 50 % corresponde  menores de 30 años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14810" y="1142987"/>
          <a:ext cx="3262315" cy="2000263"/>
        </p:xfrm>
        <a:graphic>
          <a:graphicData uri="http://schemas.openxmlformats.org/drawingml/2006/table">
            <a:tbl>
              <a:tblPr/>
              <a:tblGrid>
                <a:gridCol w="652463"/>
                <a:gridCol w="652463"/>
                <a:gridCol w="652463"/>
                <a:gridCol w="652463"/>
                <a:gridCol w="652463"/>
              </a:tblGrid>
              <a:tr h="500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Antigüedad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5-10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10-20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97 %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1142983"/>
          <a:ext cx="3429025" cy="2023032"/>
        </p:xfrm>
        <a:graphic>
          <a:graphicData uri="http://schemas.openxmlformats.org/drawingml/2006/table">
            <a:tbl>
              <a:tblPr/>
              <a:tblGrid>
                <a:gridCol w="685805"/>
                <a:gridCol w="685805"/>
                <a:gridCol w="685805"/>
                <a:gridCol w="685805"/>
                <a:gridCol w="685805"/>
              </a:tblGrid>
              <a:tr h="341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Antigüedad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8 %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5-10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10-20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25 %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25 %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98 %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538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857520" cy="1643074"/>
          </a:xfrm>
          <a:prstGeom prst="rect">
            <a:avLst/>
          </a:prstGeom>
          <a:noFill/>
        </p:spPr>
      </p:pic>
      <p:pic>
        <p:nvPicPr>
          <p:cNvPr id="65537" name="Image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256"/>
            <a:ext cx="3071834" cy="1571636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5.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enfermeros por antigüedad en profesión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05200" algn="l"/>
              </a:tabLst>
            </a:pP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UTIP                                                                                   UTIA</a:t>
            </a:r>
            <a:endParaRPr kumimoji="0" lang="es-A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5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857628"/>
            <a:ext cx="800102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UTIP		                     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Análisis: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observa que en la antigüedad de la profesión de la población de UTIP es menor de 5 años el 40 % y en UTIA de 5-10 años el 40 %.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9" y="1142983"/>
          <a:ext cx="6546876" cy="1714510"/>
        </p:xfrm>
        <a:graphic>
          <a:graphicData uri="http://schemas.openxmlformats.org/drawingml/2006/table">
            <a:tbl>
              <a:tblPr/>
              <a:tblGrid>
                <a:gridCol w="927539"/>
                <a:gridCol w="448310"/>
                <a:gridCol w="520968"/>
                <a:gridCol w="510146"/>
                <a:gridCol w="494687"/>
                <a:gridCol w="584349"/>
                <a:gridCol w="973916"/>
                <a:gridCol w="556523"/>
                <a:gridCol w="556523"/>
                <a:gridCol w="556523"/>
                <a:gridCol w="417392"/>
              </a:tblGrid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 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   0   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N. Resp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   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     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562" name="Imagen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2286000" cy="1971675"/>
          </a:xfrm>
          <a:prstGeom prst="rect">
            <a:avLst/>
          </a:prstGeom>
          <a:noFill/>
        </p:spPr>
      </p:pic>
      <p:pic>
        <p:nvPicPr>
          <p:cNvPr id="66561" name="Imagen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2409825" cy="1933575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8786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9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 por respeto al paciente  en estado Terminal.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PEDIATRICA                                              UTI ADULTOS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es-ES_tradn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lang="es-ES_trad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Datos recabados por las autoras en servicios de UTI de adultos y pediátrica Hospital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es-ES_tradnl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Schestokow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GRAFICO Nº 9a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GRAFICO Nº 9b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4362450"/>
            <a:ext cx="92070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s-ES_tradnl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Observamos que en UTIP. el 54% siempre respeta las últimos deseos de los pacientes terminales,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18% frecuentemente, 18% a veces, 9% no responde, mientras que en UTI A. el 58% siempre respeta los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deseos de los pacientes terminales, 33% frecuentemente, y 8% a veces.  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8" y="1357298"/>
          <a:ext cx="5035550" cy="1143000"/>
        </p:xfrm>
        <a:graphic>
          <a:graphicData uri="http://schemas.openxmlformats.org/drawingml/2006/table">
            <a:tbl>
              <a:tblPr/>
              <a:tblGrid>
                <a:gridCol w="806450"/>
                <a:gridCol w="323850"/>
                <a:gridCol w="406400"/>
                <a:gridCol w="419100"/>
                <a:gridCol w="406400"/>
                <a:gridCol w="387350"/>
                <a:gridCol w="800100"/>
                <a:gridCol w="342900"/>
                <a:gridCol w="457200"/>
                <a:gridCol w="342900"/>
                <a:gridCol w="342900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N. Resp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586" name="Imagen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2514600" cy="2428875"/>
          </a:xfrm>
          <a:prstGeom prst="rect">
            <a:avLst/>
          </a:prstGeom>
          <a:noFill/>
        </p:spPr>
      </p:pic>
      <p:pic>
        <p:nvPicPr>
          <p:cNvPr id="67585" name="Imagen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357562"/>
            <a:ext cx="2562225" cy="2357454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8173584" cy="46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TABLA Nº 10: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por permitirse expresar los sentimientos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UTI PEDIATRICA                                      UTI ADULTOS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GRAFICO Nº 10a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GRAFICO Nº 10b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5314950"/>
            <a:ext cx="87604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Observamos que en UTIP un 54% a veces se permite expresar sus sentimientos frente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al paciente y su familia, 27%  frecuentemente, 9% siempre; 9% no respondió; mientras que en UTI 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un 66%  a veces, 25% nunca Y el 8% frecuentemente.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8" y="1345870"/>
          <a:ext cx="3571900" cy="1583367"/>
        </p:xfrm>
        <a:graphic>
          <a:graphicData uri="http://schemas.openxmlformats.org/drawingml/2006/table">
            <a:tbl>
              <a:tblPr/>
              <a:tblGrid>
                <a:gridCol w="916720"/>
                <a:gridCol w="261201"/>
                <a:gridCol w="305812"/>
                <a:gridCol w="388563"/>
                <a:gridCol w="388563"/>
                <a:gridCol w="277031"/>
                <a:gridCol w="277031"/>
                <a:gridCol w="261201"/>
                <a:gridCol w="261201"/>
                <a:gridCol w="234577"/>
              </a:tblGrid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frecuentem.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0.81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14812" y="1285859"/>
          <a:ext cx="3429024" cy="1607357"/>
        </p:xfrm>
        <a:graphic>
          <a:graphicData uri="http://schemas.openxmlformats.org/drawingml/2006/table">
            <a:tbl>
              <a:tblPr/>
              <a:tblGrid>
                <a:gridCol w="1081476"/>
                <a:gridCol w="247110"/>
                <a:gridCol w="370666"/>
                <a:gridCol w="370666"/>
                <a:gridCol w="370666"/>
                <a:gridCol w="247110"/>
                <a:gridCol w="247110"/>
                <a:gridCol w="247110"/>
                <a:gridCol w="247110"/>
              </a:tblGrid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0.41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610" name="Imagen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2514600" cy="1785950"/>
          </a:xfrm>
          <a:prstGeom prst="rect">
            <a:avLst/>
          </a:prstGeom>
          <a:noFill/>
        </p:spPr>
      </p:pic>
      <p:pic>
        <p:nvPicPr>
          <p:cNvPr id="68609" name="Imagen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2505075" cy="1714512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8790933" cy="48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16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por relación con el paciente moribundo.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UTI PEDIATRICA                                                                UTI ADULTOS         </a:t>
            </a: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noviembre del 2008 a julio del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16a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P.        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16b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4829175"/>
            <a:ext cx="890750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UTI P. que  el 63% siempre se relaciona  con las personas moribundas con  empatía,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27%frecuentemente, 9% no responde. con indiferencia el 81% no responde, 8% nunca, 8% a veces.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Mientras que en UTI A. el 41% siempre responde con empatía, 33% a veces, 25%  frecuentemente Con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indiferénciael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66% no responde, 16%a veces, y el 16% nunca.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8" y="1500175"/>
          <a:ext cx="6328437" cy="1428756"/>
        </p:xfrm>
        <a:graphic>
          <a:graphicData uri="http://schemas.openxmlformats.org/drawingml/2006/table">
            <a:tbl>
              <a:tblPr/>
              <a:tblGrid>
                <a:gridCol w="1175095"/>
                <a:gridCol w="439136"/>
                <a:gridCol w="431004"/>
                <a:gridCol w="569250"/>
                <a:gridCol w="344803"/>
                <a:gridCol w="439136"/>
                <a:gridCol w="1171029"/>
                <a:gridCol w="439136"/>
                <a:gridCol w="441576"/>
                <a:gridCol w="439136"/>
                <a:gridCol w="439136"/>
              </a:tblGrid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22" name="Imagen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2643206" cy="1785950"/>
          </a:xfrm>
          <a:prstGeom prst="rect">
            <a:avLst/>
          </a:prstGeom>
          <a:noFill/>
        </p:spPr>
      </p:pic>
      <p:pic>
        <p:nvPicPr>
          <p:cNvPr id="81921" name="Imagen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86190"/>
            <a:ext cx="2857520" cy="1785950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8431667" cy="49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19: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cómo se asume la muerte.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UTI PEDIATRICA                                                      UTI ADULTOS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19a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P.     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19b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5067300"/>
            <a:ext cx="91820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es-ES_tradnl" sz="1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UTI P: que el 54% frecuentemente hablan después de una perdida (muerte),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27% siempre, 9% a veces, 9% no responde. En UTI A: el 50% a veces, 33% siempre, 8% frecuentemente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y 8% nunca.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DTV Wallpapers Pack 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Cre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428652"/>
            <a:ext cx="9304470" cy="7448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2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lang="es-ES_tradn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TITULO</a:t>
            </a:r>
            <a:endParaRPr lang="es-ES_tradnl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REACCIONES </a:t>
            </a:r>
            <a:r>
              <a:rPr kumimoji="0" lang="es-ES_tradn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</a:t>
            </a:r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PERSONAL                 DE 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ENFERMERÍA FRENTE A LA MUERTE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(Estudio descriptivo-comparativo de corte transversal,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realizado en las unidades de terapia intensiva de adulto y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terapia intensiva pediátrica del Hospital Teodoro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Schestakow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el período de noviembre del año 2008 a julio del año 2009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AUTORAS: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s-ES_trad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Ceferina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JUAREZ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Maria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MOLINA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Mendoza,19 Diciembre del 2009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046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5788" y="1357297"/>
          <a:ext cx="5946165" cy="1682412"/>
        </p:xfrm>
        <a:graphic>
          <a:graphicData uri="http://schemas.openxmlformats.org/drawingml/2006/table">
            <a:tbl>
              <a:tblPr/>
              <a:tblGrid>
                <a:gridCol w="1540951"/>
                <a:gridCol w="367101"/>
                <a:gridCol w="463247"/>
                <a:gridCol w="384582"/>
                <a:gridCol w="541911"/>
                <a:gridCol w="1540951"/>
                <a:gridCol w="317280"/>
                <a:gridCol w="463247"/>
                <a:gridCol w="326895"/>
              </a:tblGrid>
              <a:tr h="589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NINOS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NIÑOS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ADOLESCENTES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ADOLESCENTES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ADULTOS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ADULTOS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ANCIANOS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ANCIANOS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953" name="Imagen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643206" cy="1928826"/>
          </a:xfrm>
          <a:prstGeom prst="rect">
            <a:avLst/>
          </a:prstGeom>
          <a:noFill/>
        </p:spPr>
      </p:pic>
      <p:pic>
        <p:nvPicPr>
          <p:cNvPr id="82952" name="Imagen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857520" cy="1928826"/>
          </a:xfrm>
          <a:prstGeom prst="rect">
            <a:avLst/>
          </a:prstGeom>
          <a:noFill/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0"/>
            <a:ext cx="82088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33: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de cómo afecta la muerte según la edad.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PEDATRICA                                                   UTI ADULTOS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GRAFICO Nº 33a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33b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4295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n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862267" cy="2071702"/>
          </a:xfrm>
          <a:prstGeom prst="rect">
            <a:avLst/>
          </a:prstGeom>
          <a:noFill/>
        </p:spPr>
      </p:pic>
      <p:pic>
        <p:nvPicPr>
          <p:cNvPr id="83969" name="Imagen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2786082" cy="2071702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69652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1a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GRAFICO Nº 1b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A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648075"/>
            <a:ext cx="8887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COMENTARIO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el servicio de UTI P. que el 91% de las personas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encuestadas se sienten afectadas por la muerte de un niño, y el 9% por adolescentes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Mientras que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UTI A.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65% manifiestan  sentirse afectado por la muerte de adolescente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24% por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niños y un 11% por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adultos.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28662" y="1142983"/>
          <a:ext cx="5572165" cy="1704976"/>
        </p:xfrm>
        <a:graphic>
          <a:graphicData uri="http://schemas.openxmlformats.org/drawingml/2006/table">
            <a:tbl>
              <a:tblPr/>
              <a:tblGrid>
                <a:gridCol w="1375198"/>
                <a:gridCol w="400374"/>
                <a:gridCol w="470004"/>
                <a:gridCol w="348152"/>
                <a:gridCol w="470004"/>
                <a:gridCol w="1350828"/>
                <a:gridCol w="313337"/>
                <a:gridCol w="461301"/>
                <a:gridCol w="382967"/>
              </a:tblGrid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IMPOTENCIA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IMPOTENCIA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0.75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LLANTO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LLANTO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ANSIEDAD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ANSIEDAD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TEMOR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TEMOR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CULPA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CULPA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INDIFERENCIA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INDIFERENCIA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4994" name="Imagen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2543178" cy="1800225"/>
          </a:xfrm>
          <a:prstGeom prst="rect">
            <a:avLst/>
          </a:prstGeom>
          <a:noFill/>
        </p:spPr>
      </p:pic>
      <p:pic>
        <p:nvPicPr>
          <p:cNvPr id="84993" name="Imagen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2462215" cy="1757362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8472191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TABLA Nº 34: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según reacciones adversas frente a la muerte.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PEDIATRICA                                       UTI ADULTOS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Schestakow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34a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34b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n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071834" cy="2428892"/>
          </a:xfrm>
          <a:prstGeom prst="rect">
            <a:avLst/>
          </a:prstGeom>
          <a:noFill/>
        </p:spPr>
      </p:pic>
      <p:pic>
        <p:nvPicPr>
          <p:cNvPr id="86017" name="Imagen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2928958" cy="2428892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65607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2a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2b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3419475"/>
            <a:ext cx="9584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lang="es-ES_tradnl" sz="16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COMENTARIO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cuanto a las reacciones adversas del personal de enfermería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frente a la muerte en UTIP un 45% responde con impotencia, 22% con llanto, 11% con ansiedad,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11% indiferencia, 11% temor, 0% con culpa. En UTI A el 75% manifiesta impotencia, 16% llanto,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8% ansiedad, 0% temor, 0% culpa, 0% indiferencia.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DTV Wallpapers Pack 1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81439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CAPÍTULO III. RESULTADOS Y PROPUESTAS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RESULTADOS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_tradnl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7949805" cy="82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Herramientas que se puedan implementar para enfrentar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a la muerte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PROPUESTAS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PLANIFICACIÓN DE ACTIVIDADES EN GRUPO DE REFLEXIÓN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FUNDAMENTACIÓN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OBJETIVOS GENERALES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OBJETIVOS ESPECÍFICOS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CONTENIDOS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ESQUEMA CONCEPTUAL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cap="all" dirty="0" smtClean="0">
                <a:latin typeface="Arial Black" pitchFamily="34" charset="0"/>
              </a:rPr>
              <a:t>Actividades 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TIEMPO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CRONOGRAMA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RECURSOS HUMANOS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RECURSOS MATERIALES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EVALUACIÓN</a:t>
            </a:r>
          </a:p>
          <a:p>
            <a:pPr>
              <a:buFont typeface="Arial" pitchFamily="34" charset="0"/>
              <a:buChar char="•"/>
            </a:pPr>
            <a:endParaRPr lang="es-AR" dirty="0" smtClean="0">
              <a:latin typeface="Arial Black" pitchFamily="34" charset="0"/>
            </a:endParaRPr>
          </a:p>
          <a:p>
            <a:r>
              <a:rPr lang="es-ES_tradnl" dirty="0" smtClean="0">
                <a:latin typeface="Arial Black" pitchFamily="34" charset="0"/>
              </a:rPr>
              <a:t>       </a:t>
            </a:r>
            <a:r>
              <a:rPr lang="es-ES_tradnl" sz="2000" dirty="0" smtClean="0">
                <a:latin typeface="Arial Black" pitchFamily="34" charset="0"/>
              </a:rPr>
              <a:t>BIBLIOGRAFÍA</a:t>
            </a:r>
          </a:p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       ANEXOS</a:t>
            </a:r>
            <a:endParaRPr lang="es-AR" sz="2000" dirty="0" smtClean="0">
              <a:latin typeface="Arial Black" pitchFamily="34" charset="0"/>
            </a:endParaRPr>
          </a:p>
          <a:p>
            <a:endParaRPr lang="es-AR" dirty="0" smtClean="0"/>
          </a:p>
          <a:p>
            <a:endParaRPr lang="es-AR" sz="1600" dirty="0" smtClean="0"/>
          </a:p>
          <a:p>
            <a:r>
              <a:rPr lang="es-ES_tradnl" sz="1600" b="1" dirty="0" smtClean="0"/>
              <a:t> </a:t>
            </a:r>
            <a:endParaRPr lang="es-AR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47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4514" name="AutoShape 2" descr="http://www.santiagoapostol.net/latin/12tablas.jpg"/>
          <p:cNvSpPr>
            <a:spLocks noChangeAspect="1" noChangeArrowheads="1"/>
          </p:cNvSpPr>
          <p:nvPr/>
        </p:nvSpPr>
        <p:spPr bwMode="auto">
          <a:xfrm>
            <a:off x="15751175" y="-455613"/>
            <a:ext cx="3448050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1"/>
            </a:gs>
            <a:gs pos="100000">
              <a:schemeClr val="accent2">
                <a:tint val="100000"/>
                <a:shade val="50000"/>
                <a:satMod val="2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DTV Wallpapers Pack 1 (18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" y="85723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GRACIAS: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PROF:WALTER SABALA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PROF: MICHEL JORGE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929618" cy="3071834"/>
          </a:xfrm>
        </p:spPr>
        <p:txBody>
          <a:bodyPr>
            <a:normAutofit fontScale="25000" lnSpcReduction="20000"/>
          </a:bodyPr>
          <a:lstStyle/>
          <a:p>
            <a:endParaRPr lang="es-ES_tradnl" dirty="0"/>
          </a:p>
          <a:p>
            <a:r>
              <a:rPr lang="es-ES_tradnl" sz="6400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REACCIONES </a:t>
            </a:r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PERSONAL DE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ENFERMERÍA FRENTE A LA MUERTE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(Estudio descriptivo-comparativo de corte transversal,  realizado en las unidades de terapia intensiva de adulto y terapia intensiva pediátrica del Hospital Teodoro </a:t>
            </a:r>
            <a:r>
              <a:rPr lang="es-ES_tradnl" sz="6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Schestakow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el período de noviembre del año 2008 a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del 2009</a:t>
            </a:r>
          </a:p>
          <a:p>
            <a:endParaRPr lang="es-ES_tradnl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AUTORAS 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_tradnl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Ceferina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JUAREZ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_tradnl" sz="6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Maria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MOLINA</a:t>
            </a:r>
          </a:p>
          <a:p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 </a:t>
            </a:r>
            <a:r>
              <a:rPr lang="es-ES_tradnl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Mendoza</a:t>
            </a:r>
            <a:r>
              <a:rPr lang="es-ES_tradnl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Diciembre de 2009</a:t>
            </a:r>
            <a:endParaRPr lang="es-A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 smtClean="0">
                <a:latin typeface="Arial" pitchFamily="34" charset="0"/>
                <a:cs typeface="Arial" pitchFamily="34" charset="0"/>
              </a:rPr>
              <a:t> </a:t>
            </a:r>
            <a:endParaRPr lang="es-AR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6400" dirty="0">
                <a:latin typeface="Arial" pitchFamily="34" charset="0"/>
                <a:cs typeface="Arial" pitchFamily="34" charset="0"/>
              </a:rPr>
              <a:t> </a:t>
            </a:r>
            <a:endParaRPr lang="es-AR" sz="6400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/>
              <a:t> </a:t>
            </a:r>
            <a:endParaRPr lang="es-AR" dirty="0"/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571767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7" name="6 Imagen" descr="HDTV Wallpapers Pack 1 (1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72728" cy="735804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2289" name="Imagen 2" descr="Escudoun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1928826" cy="207170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85918" y="2285992"/>
            <a:ext cx="51959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</a:t>
            </a: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VERSIDAD NACIONAL DE CUYO</a:t>
            </a:r>
            <a:endParaRPr kumimoji="0" lang="es-A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FACULTAD DE CIENCIAS MÉDICAS</a:t>
            </a:r>
            <a:endParaRPr kumimoji="0" lang="es-A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DE ENFERMERÍA</a:t>
            </a:r>
            <a:endParaRPr kumimoji="0" lang="es-A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DTV Wallpapers Pack 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Cre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428652"/>
            <a:ext cx="9304470" cy="7448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2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lang="es-ES_tradn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TITULO</a:t>
            </a:r>
            <a:endParaRPr lang="es-ES_tradnl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REACCIONES </a:t>
            </a:r>
            <a:r>
              <a:rPr kumimoji="0" lang="es-ES_tradn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</a:t>
            </a:r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PERSONAL                 DE 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ENFERMERÍA FRENTE A LA MUERTE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(Estudio descriptivo-comparativo de corte transversal,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realizado en las unidades de terapia intensiva de adulto y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terapia intensiva pediátrica del Hospital Teodoro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Schestakow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el período de noviembre del año 2008 a julio del año 2009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AUTORAS: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s-ES_trad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Ceferina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JUAREZ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Maria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MOLINA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Mendoza,19 Diciembre del 2009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/>
              <a:t>                        CAPÍTULO </a:t>
            </a:r>
            <a:r>
              <a:rPr lang="es-ES_tradnl" sz="3600" b="1" dirty="0"/>
              <a:t>I 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ES_tradnl" sz="3600" b="1" dirty="0"/>
              <a:t> </a:t>
            </a:r>
            <a:r>
              <a:rPr lang="es-ES_tradnl" sz="3600" b="1" dirty="0" smtClean="0"/>
              <a:t>PLANTEAMIENTO </a:t>
            </a:r>
            <a:r>
              <a:rPr lang="es-ES_tradnl" sz="3600" b="1" dirty="0"/>
              <a:t>DEL PROBLEMA</a:t>
            </a:r>
            <a:r>
              <a:rPr lang="es-AR" sz="3600" dirty="0"/>
              <a:t/>
            </a:r>
            <a:br>
              <a:rPr lang="es-AR" sz="3600" dirty="0"/>
            </a:b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_tradnl" b="1" dirty="0" smtClean="0"/>
              <a:t>OBJETIVO </a:t>
            </a:r>
            <a:r>
              <a:rPr lang="es-ES_tradnl" b="1" dirty="0"/>
              <a:t>GENERAL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endParaRPr lang="es-AR" dirty="0"/>
          </a:p>
          <a:p>
            <a:r>
              <a:rPr lang="es-ES_tradnl" dirty="0"/>
              <a:t> </a:t>
            </a:r>
            <a:r>
              <a:rPr lang="es-ES_tradnl" dirty="0" smtClean="0"/>
              <a:t>Determinar </a:t>
            </a:r>
            <a:r>
              <a:rPr lang="es-ES_tradnl" dirty="0"/>
              <a:t>mediante estudio </a:t>
            </a:r>
            <a:r>
              <a:rPr lang="es-ES_tradnl" dirty="0" smtClean="0"/>
              <a:t> descriptivo las  reacciones </a:t>
            </a:r>
            <a:r>
              <a:rPr lang="es-ES_tradnl" dirty="0"/>
              <a:t>de enfermería frente a la muerte.</a:t>
            </a:r>
            <a:endParaRPr lang="es-AR" dirty="0"/>
          </a:p>
          <a:p>
            <a:endParaRPr lang="es-AR" dirty="0"/>
          </a:p>
          <a:p>
            <a:pPr>
              <a:buNone/>
            </a:pPr>
            <a:r>
              <a:rPr lang="es-ES_tradnl" b="1" dirty="0"/>
              <a:t>OBJETIVOS ESPECIFICOS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r>
              <a:rPr lang="es-ES_tradnl" dirty="0" smtClean="0"/>
              <a:t> </a:t>
            </a:r>
            <a:endParaRPr lang="es-AR" dirty="0"/>
          </a:p>
          <a:p>
            <a:pPr lvl="0"/>
            <a:r>
              <a:rPr lang="es-ES_tradnl" dirty="0"/>
              <a:t>Describir la adaptación del personal en unidad de terapia intensiva frente a la muerte, incluyendo la eficacia y el análisis de los factores </a:t>
            </a:r>
            <a:r>
              <a:rPr lang="es-ES_tradnl" dirty="0" err="1"/>
              <a:t>predisponentes</a:t>
            </a:r>
            <a:r>
              <a:rPr lang="es-ES_tradnl" dirty="0"/>
              <a:t>.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endParaRPr lang="es-AR" dirty="0"/>
          </a:p>
          <a:p>
            <a:pPr lvl="0"/>
            <a:r>
              <a:rPr lang="es-ES_tradnl" dirty="0"/>
              <a:t>Comparar la reacción del personal de enfermería frente a la muerte en unidad de terapia intensiva de adulto y unidad de terapia intensiva pediátrica 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MARCO TEÓRICO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-428652"/>
            <a:ext cx="9644098" cy="700092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s-ES_tradnl" b="1" dirty="0" smtClean="0"/>
          </a:p>
          <a:p>
            <a:pPr>
              <a:buNone/>
            </a:pPr>
            <a:endParaRPr lang="es-ES_tradnl" sz="3600" b="1" dirty="0" smtClean="0"/>
          </a:p>
          <a:p>
            <a:pPr>
              <a:buNone/>
            </a:pPr>
            <a:r>
              <a:rPr lang="es-ES_tradnl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bg2">
                    <a:lumMod val="50000"/>
                  </a:schemeClr>
                </a:solidFill>
              </a:rPr>
              <a:t>               MARCO TEORICO</a:t>
            </a:r>
          </a:p>
          <a:p>
            <a:pPr>
              <a:buNone/>
            </a:pPr>
            <a:endParaRPr lang="es-ES_tradnl" sz="3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_tradnl" sz="3600" b="1" dirty="0" smtClean="0"/>
              <a:t>   </a:t>
            </a:r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ASPECTOS </a:t>
            </a:r>
            <a:r>
              <a:rPr lang="es-ES_tradnl" sz="3600" b="1" dirty="0">
                <a:solidFill>
                  <a:schemeClr val="tx2">
                    <a:lumMod val="10000"/>
                  </a:schemeClr>
                </a:solidFill>
              </a:rPr>
              <a:t>ÉTICOS DE LA </a:t>
            </a:r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MUERTE</a:t>
            </a:r>
            <a:endParaRPr lang="es-AR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  LOS </a:t>
            </a:r>
            <a:r>
              <a:rPr lang="es-ES_tradnl" sz="3600" b="1" dirty="0">
                <a:solidFill>
                  <a:schemeClr val="tx2">
                    <a:lumMod val="10000"/>
                  </a:schemeClr>
                </a:solidFill>
              </a:rPr>
              <a:t>DERECHOS DEL ENFERMO</a:t>
            </a: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/>
              <a:t>                        CAPÍTULO </a:t>
            </a:r>
            <a:r>
              <a:rPr lang="es-ES_tradnl" sz="3600" b="1" dirty="0"/>
              <a:t>I 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ES_tradnl" sz="3600" b="1" dirty="0"/>
              <a:t> </a:t>
            </a:r>
            <a:r>
              <a:rPr lang="es-ES_tradnl" sz="3600" b="1" dirty="0" smtClean="0"/>
              <a:t>PLANTEAMIENTO </a:t>
            </a:r>
            <a:r>
              <a:rPr lang="es-ES_tradnl" sz="3600" b="1" dirty="0"/>
              <a:t>DEL PROBLEMA</a:t>
            </a:r>
            <a:r>
              <a:rPr lang="es-AR" sz="3600" dirty="0"/>
              <a:t/>
            </a:r>
            <a:br>
              <a:rPr lang="es-AR" sz="3600" dirty="0"/>
            </a:b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_tradnl" b="1" dirty="0" smtClean="0"/>
              <a:t>OBJETIVO </a:t>
            </a:r>
            <a:r>
              <a:rPr lang="es-ES_tradnl" b="1" dirty="0"/>
              <a:t>GENERAL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endParaRPr lang="es-AR" dirty="0"/>
          </a:p>
          <a:p>
            <a:r>
              <a:rPr lang="es-ES_tradnl" dirty="0"/>
              <a:t> </a:t>
            </a:r>
            <a:r>
              <a:rPr lang="es-ES_tradnl" dirty="0" smtClean="0"/>
              <a:t>Determinar </a:t>
            </a:r>
            <a:r>
              <a:rPr lang="es-ES_tradnl" dirty="0"/>
              <a:t>mediante estudio </a:t>
            </a:r>
            <a:r>
              <a:rPr lang="es-ES_tradnl" dirty="0" smtClean="0"/>
              <a:t> descriptivo las  reacciones </a:t>
            </a:r>
            <a:r>
              <a:rPr lang="es-ES_tradnl" dirty="0"/>
              <a:t>de enfermería frente a la muerte.</a:t>
            </a:r>
            <a:endParaRPr lang="es-AR" dirty="0"/>
          </a:p>
          <a:p>
            <a:endParaRPr lang="es-AR" dirty="0"/>
          </a:p>
          <a:p>
            <a:pPr>
              <a:buNone/>
            </a:pPr>
            <a:r>
              <a:rPr lang="es-ES_tradnl" b="1" dirty="0"/>
              <a:t>OBJETIVOS ESPECIFICOS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r>
              <a:rPr lang="es-ES_tradnl" dirty="0" smtClean="0"/>
              <a:t> </a:t>
            </a:r>
            <a:endParaRPr lang="es-AR" dirty="0"/>
          </a:p>
          <a:p>
            <a:pPr lvl="0"/>
            <a:r>
              <a:rPr lang="es-ES_tradnl" dirty="0"/>
              <a:t>Describir la adaptación del personal en unidad de terapia intensiva frente a la muerte, incluyendo la eficacia y el análisis de los factores </a:t>
            </a:r>
            <a:r>
              <a:rPr lang="es-ES_tradnl" dirty="0" err="1"/>
              <a:t>predisponentes</a:t>
            </a:r>
            <a:r>
              <a:rPr lang="es-ES_tradnl" dirty="0"/>
              <a:t>.</a:t>
            </a:r>
            <a:endParaRPr lang="es-AR" dirty="0"/>
          </a:p>
          <a:p>
            <a:pPr>
              <a:buNone/>
            </a:pPr>
            <a:r>
              <a:rPr lang="es-ES_tradnl" dirty="0"/>
              <a:t> </a:t>
            </a:r>
            <a:endParaRPr lang="es-AR" dirty="0"/>
          </a:p>
          <a:p>
            <a:pPr lvl="0"/>
            <a:r>
              <a:rPr lang="es-ES_tradnl" dirty="0"/>
              <a:t>Comparar la reacción del personal de enfermería frente a la muerte en unidad de terapia intensiva de adulto y unidad de terapia intensiva pediátrica 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s-ES_trad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DISEÑO METODOLÓGICO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endParaRPr lang="es-ES_tradnl" sz="3600" b="1" dirty="0" smtClean="0"/>
          </a:p>
          <a:p>
            <a:r>
              <a:rPr lang="es-ES_tradnl" sz="3600" b="1" dirty="0" smtClean="0"/>
              <a:t>TIPO </a:t>
            </a:r>
            <a:r>
              <a:rPr lang="es-ES_tradnl" sz="3600" b="1" dirty="0"/>
              <a:t>DE ESTUDIO</a:t>
            </a:r>
            <a:endParaRPr lang="es-AR" sz="3600" dirty="0"/>
          </a:p>
          <a:p>
            <a:r>
              <a:rPr lang="es-ES_tradnl" sz="3600" b="1" dirty="0" smtClean="0"/>
              <a:t>UNIVERSO</a:t>
            </a:r>
          </a:p>
          <a:p>
            <a:r>
              <a:rPr lang="es-ES_tradnl" sz="3600" b="1" dirty="0"/>
              <a:t>MUESTRA</a:t>
            </a:r>
            <a:endParaRPr lang="es-AR" sz="3600" dirty="0"/>
          </a:p>
          <a:p>
            <a:r>
              <a:rPr lang="es-ES_tradnl" sz="3600" b="1" dirty="0"/>
              <a:t>PLAN DE RECOLECCIÓN, ANÁLISIS Y PRESENTACIÓN DE DATOS</a:t>
            </a:r>
            <a:endParaRPr lang="es-AR" sz="3600" dirty="0"/>
          </a:p>
          <a:p>
            <a:r>
              <a:rPr lang="es-ES_tradnl" sz="3600" b="1" dirty="0"/>
              <a:t>OPERACIONALIZACIÓN DE LA VARIABLE</a:t>
            </a:r>
            <a:endParaRPr lang="es-AR" sz="3600" dirty="0"/>
          </a:p>
          <a:p>
            <a:r>
              <a:rPr lang="es-ES_tradnl" sz="3600" b="1" dirty="0"/>
              <a:t>TABLAS Y GRAFICOS</a:t>
            </a:r>
            <a:endParaRPr lang="es-AR" sz="3600" dirty="0"/>
          </a:p>
          <a:p>
            <a:endParaRPr lang="es-ES_tradnl" b="1" dirty="0" smtClean="0"/>
          </a:p>
          <a:p>
            <a:endParaRPr lang="es-AR" dirty="0"/>
          </a:p>
          <a:p>
            <a:pPr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ES_tradnl" b="1" dirty="0" smtClean="0"/>
          </a:p>
          <a:p>
            <a:endParaRPr lang="es-ES_tradnl" b="1" dirty="0"/>
          </a:p>
          <a:p>
            <a:pPr>
              <a:buNone/>
            </a:pPr>
            <a:endParaRPr lang="es-A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762901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1828800" algn="l"/>
              </a:tabLst>
            </a:pPr>
            <a:r>
              <a:rPr lang="es-ES_tradnl" sz="5400" dirty="0" smtClean="0">
                <a:latin typeface="Arial"/>
                <a:ea typeface="Times New Roman"/>
              </a:rPr>
              <a:t>Escuela de Enfermería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Universidad Nacional de Cuyo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Facultad de Ciencias Médicas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ENCUESTA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        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Reacciones  del personal de enfermería frente a la muerte.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Los datos obtenidos serán usados sólo con fines de estudio por alumnos de la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 U. N. C.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Servicio encuestado……………………..    Institución………………………                                             </a:t>
            </a:r>
            <a:r>
              <a:rPr lang="es-ES_tradnl" sz="5400" dirty="0" err="1" smtClean="0">
                <a:latin typeface="Arial"/>
                <a:ea typeface="Times New Roman"/>
              </a:rPr>
              <a:t>Masc</a:t>
            </a:r>
            <a:r>
              <a:rPr lang="es-ES_tradnl" sz="5400" dirty="0" smtClean="0">
                <a:latin typeface="Arial"/>
                <a:ea typeface="Times New Roman"/>
              </a:rPr>
              <a:t>.…………</a:t>
            </a:r>
            <a:r>
              <a:rPr lang="es-ES_tradnl" sz="5400" dirty="0" err="1" smtClean="0">
                <a:latin typeface="Arial"/>
                <a:ea typeface="Times New Roman"/>
              </a:rPr>
              <a:t>Fem</a:t>
            </a:r>
            <a:r>
              <a:rPr lang="es-ES_tradnl" sz="5400" dirty="0" smtClean="0">
                <a:latin typeface="Arial"/>
                <a:ea typeface="Times New Roman"/>
              </a:rPr>
              <a:t>.:………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Edad</a:t>
            </a:r>
            <a:r>
              <a:rPr lang="es-ES_tradnl" sz="5400" dirty="0" smtClean="0">
                <a:latin typeface="Arial"/>
                <a:ea typeface="Times New Roman"/>
              </a:rPr>
              <a:t>:                        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Estado civil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Menos de 30 años:………….                      Casado:……………….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31  a 40 años:……………                      Soltero:………………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41  a 50 años:……………                     Otros:………………….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Más de 50 años:…………….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Antigüedad en la profesión</a:t>
            </a:r>
            <a:r>
              <a:rPr lang="es-ES_tradnl" sz="5400" dirty="0" smtClean="0">
                <a:latin typeface="Arial"/>
                <a:ea typeface="Times New Roman"/>
              </a:rPr>
              <a:t>: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Antigüedad en el servicio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Menos de 5 años:…………                         Menos de 5 años:………….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5  a 10 años:………….                           De 5  a 10 años:……………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10  a 20 años:…………                        De 10  a 20 años:…………..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Más de 20 años:…………..                        Más de 20 años</a:t>
            </a:r>
            <a:r>
              <a:rPr lang="es-ES_tradnl" sz="5400" dirty="0" smtClean="0">
                <a:latin typeface="Times New Roman"/>
                <a:ea typeface="Times New Roman"/>
              </a:rPr>
              <a:t>:……………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Título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ES_tradnl" sz="5400" u="sng" dirty="0" smtClean="0">
                <a:latin typeface="Arial"/>
                <a:ea typeface="Times New Roman"/>
              </a:rPr>
              <a:t> :</a:t>
            </a:r>
            <a:r>
              <a:rPr lang="es-ES_tradnl" sz="5400" dirty="0" smtClean="0">
                <a:latin typeface="Arial"/>
                <a:ea typeface="Times New Roman"/>
              </a:rPr>
              <a:t>                      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Función que desempeña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Licenciado/a:……………..                        Enfermero:……………….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err="1" smtClean="0">
                <a:latin typeface="Arial"/>
                <a:ea typeface="Times New Roman"/>
              </a:rPr>
              <a:t>Enf</a:t>
            </a:r>
            <a:r>
              <a:rPr lang="es-ES_tradnl" sz="5400" dirty="0" smtClean="0">
                <a:latin typeface="Arial"/>
                <a:ea typeface="Times New Roman"/>
              </a:rPr>
              <a:t>.  Profesional:…………                        </a:t>
            </a:r>
            <a:r>
              <a:rPr lang="es-ES_tradnl" sz="5400" dirty="0" err="1" smtClean="0">
                <a:latin typeface="Arial"/>
                <a:ea typeface="Times New Roman"/>
              </a:rPr>
              <a:t>Enf</a:t>
            </a:r>
            <a:r>
              <a:rPr lang="es-ES_tradnl" sz="5400" dirty="0" smtClean="0">
                <a:latin typeface="Arial"/>
                <a:ea typeface="Times New Roman"/>
              </a:rPr>
              <a:t>. Jefe:………………….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Auxiliar en </a:t>
            </a:r>
            <a:r>
              <a:rPr lang="es-ES_tradnl" sz="5400" dirty="0" err="1" smtClean="0">
                <a:latin typeface="Arial"/>
                <a:ea typeface="Times New Roman"/>
              </a:rPr>
              <a:t>enferm</a:t>
            </a:r>
            <a:r>
              <a:rPr lang="es-ES_tradnl" sz="5400" dirty="0" smtClean="0">
                <a:latin typeface="Arial"/>
                <a:ea typeface="Times New Roman"/>
              </a:rPr>
              <a:t>.:……..                        Supervisor:……………….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¿Le suena esto familiar?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La muerte de otro paciente…. Otra familia en crisis…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¿Cómo hace frente a estas situaciones violentas e incesantes de dolor emocional y de las pérdidas?.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-642966"/>
            <a:ext cx="9144000" cy="7715304"/>
          </a:xfr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es-ES_tradnl" sz="1200" dirty="0" smtClean="0"/>
          </a:p>
          <a:p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                      </a:t>
            </a:r>
          </a:p>
          <a:p>
            <a:pPr>
              <a:buNone/>
            </a:pPr>
            <a:endParaRPr lang="es-ES_tradnl" sz="1400" dirty="0" smtClean="0"/>
          </a:p>
          <a:p>
            <a:pPr>
              <a:buNone/>
            </a:pPr>
            <a:r>
              <a:rPr lang="es-ES_tradnl" sz="1200" dirty="0" smtClean="0"/>
              <a:t>                        Escuela de Enfermería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Universidad Nacional de Cuyo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Facultad de Ciencias Médicas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            </a:t>
            </a:r>
            <a:r>
              <a:rPr lang="es-ES_tradnl" sz="1200" u="sng" dirty="0" smtClean="0"/>
              <a:t>ENCUESTA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</a:t>
            </a:r>
            <a:r>
              <a:rPr lang="es-ES_tradnl" sz="1200" u="sng" dirty="0" smtClean="0"/>
              <a:t>Reacciones  del personal de enfermería frente a la muerte.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Los datos obtenidos serán usados sólo con fines de estudio por alumnos de la U. N. C.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Servicio encuestado……………………..    Institución………………………         </a:t>
            </a:r>
            <a:r>
              <a:rPr lang="es-ES_tradnl" sz="1200" dirty="0" err="1" smtClean="0"/>
              <a:t>Masc</a:t>
            </a:r>
            <a:r>
              <a:rPr lang="es-ES_tradnl" sz="1200" dirty="0" smtClean="0"/>
              <a:t>.…………</a:t>
            </a:r>
            <a:r>
              <a:rPr lang="es-ES_tradnl" sz="1200" dirty="0" err="1" smtClean="0"/>
              <a:t>Fem</a:t>
            </a:r>
            <a:r>
              <a:rPr lang="es-ES_tradnl" sz="1200" dirty="0" smtClean="0"/>
              <a:t>.:………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Edad</a:t>
            </a:r>
            <a:r>
              <a:rPr lang="es-ES_tradnl" sz="1200" dirty="0" smtClean="0"/>
              <a:t>:                                                            </a:t>
            </a:r>
            <a:r>
              <a:rPr lang="es-ES_tradnl" sz="1200" u="sng" dirty="0" smtClean="0"/>
              <a:t>Estado civil</a:t>
            </a:r>
            <a:r>
              <a:rPr lang="es-ES_tradnl" sz="1200" dirty="0" smtClean="0"/>
              <a:t>: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Menos de 30 años:………….                      Casado:……………….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31  a 40 años:……………                      Soltero:………………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41  a 50 años:……………                     Otros:………………….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Más de 50 años:…………….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Antigüedad en la profesión</a:t>
            </a:r>
            <a:r>
              <a:rPr lang="es-ES_tradnl" sz="1200" dirty="0" smtClean="0"/>
              <a:t>:                        </a:t>
            </a:r>
            <a:r>
              <a:rPr lang="es-ES_tradnl" sz="1200" u="sng" dirty="0" smtClean="0"/>
              <a:t>Antigüedad en el servicio</a:t>
            </a:r>
            <a:r>
              <a:rPr lang="es-ES_tradnl" sz="1200" dirty="0" smtClean="0"/>
              <a:t>: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Menos de 5 años:…………                         Menos de 5 años:………….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5  a 10 años:………….                           De 5  a 10 años:……………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10  a 20 años:…………                        De 10  a 20 años:…………..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Más de 20 años:…………..                        Más de 20 años:……………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Título</a:t>
            </a:r>
            <a:r>
              <a:rPr lang="es-ES_tradnl" sz="1200" dirty="0" smtClean="0"/>
              <a:t>:</a:t>
            </a:r>
            <a:r>
              <a:rPr lang="es-ES_tradnl" sz="1200" u="sng" dirty="0" smtClean="0"/>
              <a:t> :</a:t>
            </a:r>
            <a:r>
              <a:rPr lang="es-ES_tradnl" sz="1200" dirty="0" smtClean="0"/>
              <a:t>                                                          </a:t>
            </a:r>
            <a:r>
              <a:rPr lang="es-ES_tradnl" sz="1200" u="sng" dirty="0" smtClean="0"/>
              <a:t>Función que desempeña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Licenciado/a:……………..                        Enfermero:……………….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err="1" smtClean="0"/>
              <a:t>Enf</a:t>
            </a:r>
            <a:r>
              <a:rPr lang="es-ES_tradnl" sz="1200" dirty="0" smtClean="0"/>
              <a:t>.  Profesional:…………                        </a:t>
            </a:r>
            <a:r>
              <a:rPr lang="es-ES_tradnl" sz="1200" dirty="0" err="1" smtClean="0"/>
              <a:t>Enf</a:t>
            </a:r>
            <a:r>
              <a:rPr lang="es-ES_tradnl" sz="1200" dirty="0" smtClean="0"/>
              <a:t>. Jefe:………………….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Auxiliar en </a:t>
            </a:r>
            <a:r>
              <a:rPr lang="es-ES_tradnl" sz="1200" dirty="0" err="1" smtClean="0"/>
              <a:t>enferm</a:t>
            </a:r>
            <a:r>
              <a:rPr lang="es-ES_tradnl" sz="1200" dirty="0" smtClean="0"/>
              <a:t>.:……..                        Supervisor:………………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¿Le suena esto familiar?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La muerte de otro paciente…. Otra familia en crisis… 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¿Cómo hace frente a estas situaciones violentas e incesantes de dolor emocional y de las pérdidas?.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endParaRPr lang="es-AR" sz="1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357164"/>
          <a:ext cx="8286808" cy="5831025"/>
        </p:xfrm>
        <a:graphic>
          <a:graphicData uri="http://schemas.openxmlformats.org/drawingml/2006/table">
            <a:tbl>
              <a:tblPr/>
              <a:tblGrid>
                <a:gridCol w="4143404"/>
                <a:gridCol w="857256"/>
                <a:gridCol w="944297"/>
                <a:gridCol w="1251308"/>
                <a:gridCol w="1090543"/>
              </a:tblGrid>
              <a:tr h="642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sng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sng" dirty="0" smtClean="0"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_tradnl" sz="1800" u="sng" dirty="0">
                          <a:latin typeface="Arial"/>
                          <a:ea typeface="Times New Roman"/>
                          <a:cs typeface="Times New Roman"/>
                        </a:rPr>
                        <a:t>relación al paciente y su familia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veces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Trata al paciente y familia como si fuesen objetos? 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Suele respetar deseos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de los pacientes 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estado</a:t>
                      </a:r>
                      <a:r>
                        <a:rPr lang="es-AR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terminal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, como asistencia religiosa, la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visitas de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un familiar o vecino?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Se permite expresar sus sentimientos frente a la familia o paciente?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En el momento que se produce la pérdida ¿ brinda contención a la familia?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Ofrece calidad en la atención de un paciente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terminal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hasta el último momento?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500042"/>
          <a:ext cx="8215369" cy="57389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75231"/>
                <a:gridCol w="782266"/>
                <a:gridCol w="933064"/>
                <a:gridCol w="1244087"/>
                <a:gridCol w="1080721"/>
              </a:tblGrid>
              <a:tr h="7858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sng" strike="noStrike" kern="1200" dirty="0" smtClean="0"/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sng" strike="noStrike" kern="1200" dirty="0" smtClean="0"/>
                        <a:t>En </a:t>
                      </a:r>
                      <a:r>
                        <a:rPr lang="es-ES_tradnl" sz="1800" u="sng" strike="noStrike" kern="1200" dirty="0"/>
                        <a:t>relación al trabajo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Nunca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A </a:t>
                      </a:r>
                      <a:r>
                        <a:rPr lang="es-ES_tradnl" sz="1800" u="none" strike="noStrike" kern="1200" dirty="0"/>
                        <a:t>veces 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Frecuente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Siempre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Se siente valorado en su lugar de trabajo?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/>
                        <a:t>Suele llegar tarde a su trabajo?</a:t>
                      </a:r>
                      <a:endParaRPr lang="es-AR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Considera que su trabajo es importante?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123841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/>
                        <a:t>Cuál es su relación con las personas 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 smtClean="0"/>
                        <a:t>moribundas</a:t>
                      </a:r>
                      <a:r>
                        <a:rPr lang="es-AR" sz="1800" u="none" strike="noStrike" kern="1200" dirty="0"/>
                        <a:t>: Empatía o indiferencia?</a:t>
                      </a:r>
                      <a:endParaRPr lang="es-AR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185748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¿Tiene incapacidad persistente para hacer su trabajo, falta de confianza en sí misma, deja trabajos inconclusos?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285727"/>
          <a:ext cx="8001056" cy="5487195"/>
        </p:xfrm>
        <a:graphic>
          <a:graphicData uri="http://schemas.openxmlformats.org/drawingml/2006/table">
            <a:tbl>
              <a:tblPr/>
              <a:tblGrid>
                <a:gridCol w="3742894"/>
                <a:gridCol w="936124"/>
                <a:gridCol w="1043337"/>
                <a:gridCol w="1217761"/>
                <a:gridCol w="1060940"/>
              </a:tblGrid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En relación con sus colegas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veces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¿Critica constantemente a otras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personas: colegas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, superiores?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¿Cuando sucede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una pérdida(muerte)</a:t>
                      </a:r>
                      <a:endParaRPr lang="es-AR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en su guardia ¿habla con sus colegas</a:t>
                      </a:r>
                      <a:r>
                        <a:rPr lang="es-AR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sobre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lo sucedido?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¿Existe conflicto y tensión en el equipo de trabajo?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¿Sufre de explosiones incontrolables de cólera, emociones que no guardan relación con las circunstancias que la producen?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¿Compite continuamente con sus colegas?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879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3" y="142852"/>
          <a:ext cx="8358245" cy="6357983"/>
        </p:xfrm>
        <a:graphic>
          <a:graphicData uri="http://schemas.openxmlformats.org/drawingml/2006/table">
            <a:tbl>
              <a:tblPr/>
              <a:tblGrid>
                <a:gridCol w="4164684"/>
                <a:gridCol w="811658"/>
                <a:gridCol w="1075690"/>
                <a:gridCol w="1230523"/>
                <a:gridCol w="1075690"/>
              </a:tblGrid>
              <a:tr h="903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relación con lo personal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¿Llora mucho y durante mucho tiempo?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¿Se siente responsable por la muerte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de los pacientes?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¿Está inquieta o nerviosa la mayor parte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del tiempo?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¿Pierde cosas, le cuesta concentrarse?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¿Considera que es más importante desde que realiza este trabajo?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6" y="285729"/>
          <a:ext cx="8215369" cy="5929353"/>
        </p:xfrm>
        <a:graphic>
          <a:graphicData uri="http://schemas.openxmlformats.org/drawingml/2006/table">
            <a:tbl>
              <a:tblPr/>
              <a:tblGrid>
                <a:gridCol w="3986097"/>
                <a:gridCol w="818251"/>
                <a:gridCol w="1084429"/>
                <a:gridCol w="1240521"/>
                <a:gridCol w="1086071"/>
              </a:tblGrid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relación con la familia propia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A veces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Siente que el tiempo que pasa con su 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familia no es de buena calidad?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Cada vez que muere una persona lo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habla en su ámbito familiar?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Su familia lo escucha y brinda apoyo?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Cree que su familia espera más de Ud?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su tiempo libre ¿Comparte con su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familia en armonía?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7158" y="214290"/>
            <a:ext cx="8429684" cy="5632311"/>
          </a:xfrm>
          <a:prstGeom prst="rect">
            <a:avLst/>
          </a:prstGeom>
          <a:solidFill>
            <a:srgbClr val="C8E14B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Marque con una cruz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La muerte cuando la afecta más? Cuando se trata de: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Niño:………..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Adolescente:…………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Adulto:………………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Anciano:……………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Frente a la muerte ¿Cómo reacciona Ud.?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Impotencia………………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Llanto……………………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Ansiedad…………………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Temor……………………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Culpa……………………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Indiferencia…………….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*¿Qué herramientas considera que se puedan implementar para ayudar a enfrentar la  MUERTE y sus consecuencias?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857231"/>
          <a:ext cx="5500725" cy="1714510"/>
        </p:xfrm>
        <a:graphic>
          <a:graphicData uri="http://schemas.openxmlformats.org/drawingml/2006/table">
            <a:tbl>
              <a:tblPr/>
              <a:tblGrid>
                <a:gridCol w="1100145"/>
                <a:gridCol w="1100145"/>
                <a:gridCol w="1100145"/>
                <a:gridCol w="1100145"/>
                <a:gridCol w="1100145"/>
              </a:tblGrid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Sexo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Masculino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Femenino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91%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744146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endParaRPr lang="es-ES_tradnl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TABLAS Y GRAFICOS</a:t>
            </a: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TABLA Nº 1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la muestra según sexo</a:t>
            </a: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Hospital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de noviembre del 2008 a julio del 2009.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GRÁFICO N°1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00042"/>
            <a:ext cx="80637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sexo masculino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2) Sexo femenino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que el mayor porcentaje de las enfermeras de los servicios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terapia intensiva son de sexo femenino, existiendo un solo enfermero de sexo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masculino.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071935" y="714355"/>
          <a:ext cx="3071835" cy="2357453"/>
        </p:xfrm>
        <a:graphic>
          <a:graphicData uri="http://schemas.openxmlformats.org/drawingml/2006/table">
            <a:tbl>
              <a:tblPr/>
              <a:tblGrid>
                <a:gridCol w="614367"/>
                <a:gridCol w="614367"/>
                <a:gridCol w="614367"/>
                <a:gridCol w="614367"/>
                <a:gridCol w="614367"/>
              </a:tblGrid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31-40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41-50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785794"/>
          <a:ext cx="3143273" cy="2377440"/>
        </p:xfrm>
        <a:graphic>
          <a:graphicData uri="http://schemas.openxmlformats.org/drawingml/2006/table">
            <a:tbl>
              <a:tblPr/>
              <a:tblGrid>
                <a:gridCol w="699718"/>
                <a:gridCol w="699718"/>
                <a:gridCol w="699718"/>
                <a:gridCol w="699718"/>
                <a:gridCol w="344401"/>
              </a:tblGrid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30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31-40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41-50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99 %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052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514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071942"/>
            <a:ext cx="2428892" cy="2071702"/>
          </a:xfrm>
          <a:prstGeom prst="rect">
            <a:avLst/>
          </a:prstGeom>
          <a:noFill/>
        </p:spPr>
      </p:pic>
      <p:pic>
        <p:nvPicPr>
          <p:cNvPr id="64513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71942"/>
            <a:ext cx="2571768" cy="2071702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"/>
            <a:ext cx="903196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N°2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por edad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UTIP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                     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de noviembre del 2008 a julio del 2009.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2: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UTIP		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4152900"/>
            <a:ext cx="84732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Analisis: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observa que las edades de mayor frecuencia de UTIA son entre los 41 y 50 años, y UTIP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el 50 % corresponde  menores de 30 años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MARCO TEÓRICO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-428652"/>
            <a:ext cx="9644098" cy="700092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s-ES_tradnl" b="1" dirty="0" smtClean="0"/>
          </a:p>
          <a:p>
            <a:pPr>
              <a:buNone/>
            </a:pPr>
            <a:endParaRPr lang="es-ES_tradnl" sz="3600" b="1" dirty="0" smtClean="0"/>
          </a:p>
          <a:p>
            <a:pPr>
              <a:buNone/>
            </a:pPr>
            <a:r>
              <a:rPr lang="es-ES_tradnl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bg2">
                    <a:lumMod val="50000"/>
                  </a:schemeClr>
                </a:solidFill>
              </a:rPr>
              <a:t>               MARCO TEORICO</a:t>
            </a:r>
          </a:p>
          <a:p>
            <a:pPr>
              <a:buNone/>
            </a:pPr>
            <a:endParaRPr lang="es-ES_tradnl" sz="3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_tradnl" sz="3600" b="1" dirty="0" smtClean="0"/>
              <a:t>   </a:t>
            </a:r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ASPECTOS </a:t>
            </a:r>
            <a:r>
              <a:rPr lang="es-ES_tradnl" sz="3600" b="1" dirty="0">
                <a:solidFill>
                  <a:schemeClr val="tx2">
                    <a:lumMod val="10000"/>
                  </a:schemeClr>
                </a:solidFill>
              </a:rPr>
              <a:t>ÉTICOS DE LA </a:t>
            </a:r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MUERTE</a:t>
            </a:r>
            <a:endParaRPr lang="es-AR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ES_tradnl" sz="3600" b="1" dirty="0" smtClean="0">
                <a:solidFill>
                  <a:schemeClr val="tx2">
                    <a:lumMod val="10000"/>
                  </a:schemeClr>
                </a:solidFill>
              </a:rPr>
              <a:t>  LOS </a:t>
            </a:r>
            <a:r>
              <a:rPr lang="es-ES_tradnl" sz="3600" b="1" dirty="0">
                <a:solidFill>
                  <a:schemeClr val="tx2">
                    <a:lumMod val="10000"/>
                  </a:schemeClr>
                </a:solidFill>
              </a:rPr>
              <a:t>DERECHOS DEL ENFERMO</a:t>
            </a: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14810" y="1142987"/>
          <a:ext cx="3262315" cy="2000263"/>
        </p:xfrm>
        <a:graphic>
          <a:graphicData uri="http://schemas.openxmlformats.org/drawingml/2006/table">
            <a:tbl>
              <a:tblPr/>
              <a:tblGrid>
                <a:gridCol w="652463"/>
                <a:gridCol w="652463"/>
                <a:gridCol w="652463"/>
                <a:gridCol w="652463"/>
                <a:gridCol w="652463"/>
              </a:tblGrid>
              <a:tr h="500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Antigüedad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5-10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10-20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S/D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97 %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1142983"/>
          <a:ext cx="3429025" cy="2023032"/>
        </p:xfrm>
        <a:graphic>
          <a:graphicData uri="http://schemas.openxmlformats.org/drawingml/2006/table">
            <a:tbl>
              <a:tblPr/>
              <a:tblGrid>
                <a:gridCol w="685805"/>
                <a:gridCol w="685805"/>
                <a:gridCol w="685805"/>
                <a:gridCol w="685805"/>
                <a:gridCol w="685805"/>
              </a:tblGrid>
              <a:tr h="341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Antigüedad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f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&lt; 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8 %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5-10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40 %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10-20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25 %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&gt;20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25 %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0,98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s-ES_tradnl" sz="1200">
                          <a:latin typeface="Arial"/>
                          <a:ea typeface="Times New Roman"/>
                          <a:cs typeface="Times New Roman"/>
                        </a:rPr>
                        <a:t>98 %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538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857520" cy="1643074"/>
          </a:xfrm>
          <a:prstGeom prst="rect">
            <a:avLst/>
          </a:prstGeom>
          <a:noFill/>
        </p:spPr>
      </p:pic>
      <p:pic>
        <p:nvPicPr>
          <p:cNvPr id="65537" name="Image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256"/>
            <a:ext cx="3071834" cy="1571636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5.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enfermeros por antigüedad en profesión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05200" algn="l"/>
              </a:tabLst>
            </a:pP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UTIP                                                                                   UTIA</a:t>
            </a:r>
            <a:endParaRPr kumimoji="0" lang="es-A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5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857628"/>
            <a:ext cx="800102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UTIP		                     UTIA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Análisis: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observa que en la antigüedad de la profesión de la población de UTIP es menor de 5 años el 40 % y en UTIA de 5-10 años el 40 %.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9" y="1142983"/>
          <a:ext cx="6546876" cy="1714510"/>
        </p:xfrm>
        <a:graphic>
          <a:graphicData uri="http://schemas.openxmlformats.org/drawingml/2006/table">
            <a:tbl>
              <a:tblPr/>
              <a:tblGrid>
                <a:gridCol w="927539"/>
                <a:gridCol w="448310"/>
                <a:gridCol w="520968"/>
                <a:gridCol w="510146"/>
                <a:gridCol w="494687"/>
                <a:gridCol w="584349"/>
                <a:gridCol w="973916"/>
                <a:gridCol w="556523"/>
                <a:gridCol w="556523"/>
                <a:gridCol w="556523"/>
                <a:gridCol w="417392"/>
              </a:tblGrid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 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   0   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N. Resp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     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     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562" name="Imag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2286000" cy="1971675"/>
          </a:xfrm>
          <a:prstGeom prst="rect">
            <a:avLst/>
          </a:prstGeom>
          <a:noFill/>
        </p:spPr>
      </p:pic>
      <p:pic>
        <p:nvPicPr>
          <p:cNvPr id="66561" name="Imagen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86190"/>
            <a:ext cx="2409825" cy="1933575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8786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9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 por respeto al paciente  en estado Terminal.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PEDIATRICA                                              UTI ADULTOS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es-ES_tradn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lang="es-ES_trad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Datos recabados por las autoras en servicios de UTI de adultos y pediátrica Hospital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es-ES_tradnl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Schestokow</a:t>
            </a: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GRAFICO Nº 9a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GRAFICO Nº 9b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4362450"/>
            <a:ext cx="92070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s-ES_tradnl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Observamos que en UTIP. el 54% siempre respeta las últimos deseos de los pacientes terminales,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18% frecuentemente, 18% a veces, 9% no responde, mientras que en UTI A. el 58% siempre respeta los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deseos de los pacientes terminales, 33% frecuentemente, y 8% a veces.  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8" y="1357298"/>
          <a:ext cx="5035550" cy="1143000"/>
        </p:xfrm>
        <a:graphic>
          <a:graphicData uri="http://schemas.openxmlformats.org/drawingml/2006/table">
            <a:tbl>
              <a:tblPr/>
              <a:tblGrid>
                <a:gridCol w="806450"/>
                <a:gridCol w="323850"/>
                <a:gridCol w="406400"/>
                <a:gridCol w="419100"/>
                <a:gridCol w="406400"/>
                <a:gridCol w="387350"/>
                <a:gridCol w="800100"/>
                <a:gridCol w="342900"/>
                <a:gridCol w="457200"/>
                <a:gridCol w="342900"/>
                <a:gridCol w="342900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N. Resp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586" name="Imagen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2514600" cy="2428875"/>
          </a:xfrm>
          <a:prstGeom prst="rect">
            <a:avLst/>
          </a:prstGeom>
          <a:noFill/>
        </p:spPr>
      </p:pic>
      <p:pic>
        <p:nvPicPr>
          <p:cNvPr id="67585" name="Image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2562225" cy="2357454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8173584" cy="46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TABLA Nº 10: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por permitirse expresar los sentimientos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UTI PEDIATRICA                                      UTI ADULTOS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GRAFICO Nº 10a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GRAFICO Nº 10b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5314950"/>
            <a:ext cx="87604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Observamos que en UTIP un 54% a veces se permite expresar sus sentimientos frente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al paciente y su familia, 27%  frecuentemente, 9% siempre; 9% no respondió; mientras que en UTI 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un 66%  a veces, 25% nunca Y el 8% frecuentemente.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8" y="1345870"/>
          <a:ext cx="3571900" cy="1583367"/>
        </p:xfrm>
        <a:graphic>
          <a:graphicData uri="http://schemas.openxmlformats.org/drawingml/2006/table">
            <a:tbl>
              <a:tblPr/>
              <a:tblGrid>
                <a:gridCol w="916720"/>
                <a:gridCol w="261201"/>
                <a:gridCol w="305812"/>
                <a:gridCol w="388563"/>
                <a:gridCol w="388563"/>
                <a:gridCol w="277031"/>
                <a:gridCol w="277031"/>
                <a:gridCol w="261201"/>
                <a:gridCol w="261201"/>
                <a:gridCol w="234577"/>
              </a:tblGrid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frecuentem.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0.81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14812" y="1285859"/>
          <a:ext cx="3429024" cy="1607357"/>
        </p:xfrm>
        <a:graphic>
          <a:graphicData uri="http://schemas.openxmlformats.org/drawingml/2006/table">
            <a:tbl>
              <a:tblPr/>
              <a:tblGrid>
                <a:gridCol w="1081476"/>
                <a:gridCol w="247110"/>
                <a:gridCol w="370666"/>
                <a:gridCol w="370666"/>
                <a:gridCol w="370666"/>
                <a:gridCol w="247110"/>
                <a:gridCol w="247110"/>
                <a:gridCol w="247110"/>
                <a:gridCol w="247110"/>
              </a:tblGrid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0.41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610" name="Imagen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2514600" cy="1785950"/>
          </a:xfrm>
          <a:prstGeom prst="rect">
            <a:avLst/>
          </a:prstGeom>
          <a:noFill/>
        </p:spPr>
      </p:pic>
      <p:pic>
        <p:nvPicPr>
          <p:cNvPr id="68609" name="Imagen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2505075" cy="1714512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8790933" cy="48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16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Distribución por relación con el paciente moribundo.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UTI PEDIATRICA                                                                UTI ADULTOS         </a:t>
            </a: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noviembre del 2008 a julio del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16a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P.        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16b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4829175"/>
            <a:ext cx="890750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UTI P. que  el 63% siempre se relaciona  con las personas moribundas con  empatía,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27%frecuentemente, 9% no responde. con indiferencia el 81% no responde, 8% nunca, 8% a veces.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Mientras que en UTI A. el 41% siempre responde con empatía, 33% a veces, 25%  frecuentemente Con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indiferénciael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66% no responde, 16%a veces, y el 16% nunca.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8" y="1500175"/>
          <a:ext cx="6328437" cy="1428756"/>
        </p:xfrm>
        <a:graphic>
          <a:graphicData uri="http://schemas.openxmlformats.org/drawingml/2006/table">
            <a:tbl>
              <a:tblPr/>
              <a:tblGrid>
                <a:gridCol w="1175095"/>
                <a:gridCol w="439136"/>
                <a:gridCol w="431004"/>
                <a:gridCol w="569250"/>
                <a:gridCol w="344803"/>
                <a:gridCol w="439136"/>
                <a:gridCol w="1171029"/>
                <a:gridCol w="439136"/>
                <a:gridCol w="441576"/>
                <a:gridCol w="439136"/>
                <a:gridCol w="439136"/>
              </a:tblGrid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 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frecuentem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no resp.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22" name="Imagen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2643206" cy="1785950"/>
          </a:xfrm>
          <a:prstGeom prst="rect">
            <a:avLst/>
          </a:prstGeom>
          <a:noFill/>
        </p:spPr>
      </p:pic>
      <p:pic>
        <p:nvPicPr>
          <p:cNvPr id="81921" name="Imagen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86190"/>
            <a:ext cx="2857520" cy="1785950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8431667" cy="49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19: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de cómo se asume la muerte.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UTI PEDIATRICA                                                      UTI ADULTOS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19a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P.     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19b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5067300"/>
            <a:ext cx="91820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es-ES_tradnl" sz="1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Análisis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UTI P: que el 54% frecuentemente hablan después de una perdida (muerte),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27% siempre, 9% a veces, 9% no responde. En UTI A: el 50% a veces, 33% siempre, 8% frecuentemente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y 8% nunca.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5788" y="1357297"/>
          <a:ext cx="5946165" cy="1682412"/>
        </p:xfrm>
        <a:graphic>
          <a:graphicData uri="http://schemas.openxmlformats.org/drawingml/2006/table">
            <a:tbl>
              <a:tblPr/>
              <a:tblGrid>
                <a:gridCol w="1540951"/>
                <a:gridCol w="367101"/>
                <a:gridCol w="463247"/>
                <a:gridCol w="384582"/>
                <a:gridCol w="541911"/>
                <a:gridCol w="1540951"/>
                <a:gridCol w="317280"/>
                <a:gridCol w="463247"/>
                <a:gridCol w="326895"/>
              </a:tblGrid>
              <a:tr h="589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 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NINOS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NIÑOS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ADOLESCENTES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ADOLESCENTES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ADULTOS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ADULTOS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ANCIANOS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ANCIANOS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953" name="Imagen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643206" cy="1928826"/>
          </a:xfrm>
          <a:prstGeom prst="rect">
            <a:avLst/>
          </a:prstGeom>
          <a:noFill/>
        </p:spPr>
      </p:pic>
      <p:pic>
        <p:nvPicPr>
          <p:cNvPr id="82952" name="Imagen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857520" cy="1928826"/>
          </a:xfrm>
          <a:prstGeom prst="rect">
            <a:avLst/>
          </a:prstGeom>
          <a:noFill/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0"/>
            <a:ext cx="82088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Nº 33: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de cómo afecta la muerte según la edad.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PEDATRICA                                                   UTI ADULTOS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s-ES_tradnl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  <a:r>
              <a:rPr kumimoji="0" lang="es-ES_trad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Schestackow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de noviembre del 2008 a julio del 2009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GRAFICO Nº 33a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33b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 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4295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n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862267" cy="2071702"/>
          </a:xfrm>
          <a:prstGeom prst="rect">
            <a:avLst/>
          </a:prstGeom>
          <a:noFill/>
        </p:spPr>
      </p:pic>
      <p:pic>
        <p:nvPicPr>
          <p:cNvPr id="83969" name="Imagen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2786082" cy="2071702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69652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1a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GRAFICO Nº 1b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A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648075"/>
            <a:ext cx="8887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_tradnl" sz="1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COMENTARIO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el servicio de UTI P. que el 91% de las personas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encuestadas se sienten afectadas por la muerte de un niño, y el 9% por adolescentes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Mientras que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UTI A.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65% manifiestan  sentirse afectado por la muerte de adolescente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24% por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niños y un 11% por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adultos.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28662" y="1142983"/>
          <a:ext cx="5572165" cy="1704976"/>
        </p:xfrm>
        <a:graphic>
          <a:graphicData uri="http://schemas.openxmlformats.org/drawingml/2006/table">
            <a:tbl>
              <a:tblPr/>
              <a:tblGrid>
                <a:gridCol w="1375198"/>
                <a:gridCol w="400374"/>
                <a:gridCol w="470004"/>
                <a:gridCol w="348152"/>
                <a:gridCol w="470004"/>
                <a:gridCol w="1350828"/>
                <a:gridCol w="313337"/>
                <a:gridCol w="461301"/>
                <a:gridCol w="382967"/>
              </a:tblGrid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 Fr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f%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IMPOTENCIA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IMPOTENCIA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0.75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LLANTO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LLANTO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ANSIEDAD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ANSIEDAD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TEMOR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TEMOR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CULPA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CULPA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INDIFERENCIA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INDIFERENCIA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A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A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4994" name="Imagen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2543178" cy="1800225"/>
          </a:xfrm>
          <a:prstGeom prst="rect">
            <a:avLst/>
          </a:prstGeom>
          <a:noFill/>
        </p:spPr>
      </p:pic>
      <p:pic>
        <p:nvPicPr>
          <p:cNvPr id="84993" name="Imagen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2462215" cy="1757362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8472191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TABLA Nº 34: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Distribución según reacciones adversas frente a la muerte.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es-ES_tradnl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 PEDIATRICA                                       UTI ADULTOS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4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lang="es-ES_tradnl" sz="10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ES_tradnl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es-ES_tradnl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Datos recabados por las autoras en servicios de UTI de adultos y pediátrica, Hospital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Schestakow</a:t>
            </a:r>
            <a:r>
              <a:rPr kumimoji="0" lang="es-ES_tradn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noviembre del 2008 a julio del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r>
              <a:rPr lang="es-ES_tradnl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34a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    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34b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3400" algn="l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n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071834" cy="2428892"/>
          </a:xfrm>
          <a:prstGeom prst="rect">
            <a:avLst/>
          </a:prstGeom>
          <a:noFill/>
        </p:spPr>
      </p:pic>
      <p:pic>
        <p:nvPicPr>
          <p:cNvPr id="86017" name="Imagen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2928958" cy="2428892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65607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2a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P                    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GRAFICO Nº 2b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 A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3419475"/>
            <a:ext cx="9584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lang="es-ES_tradnl" sz="16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ES_tradn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COMENTARIO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Se observa en cuanto a las reacciones adversas del personal de enfermería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frente a la muerte en UTIP un 45% responde con impotencia, 22% con llanto, 11% con ansiedad,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11% indiferencia, 11% temor, 0% con culpa. En UTI A el 75% manifiesta impotencia, 16% llanto,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8% ansiedad, 0% temor, 0% culpa, 0% indiferencia.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  <a:tab pos="1828800" algn="l"/>
              </a:tabLst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DTV Wallpapers Pack 1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81439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CAPÍTULO III. RESULTADOS Y PROPUESTAS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RESULTADOS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_tradnl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7949805" cy="82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Herramientas que se puedan implementar para enfrentar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a la muerte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PROPUESTAS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PLANIFICACIÓN DE ACTIVIDADES EN GRUPO DE REFLEXIÓN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FUNDAMENTACIÓN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OBJETIVOS GENERALES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OBJETIVOS ESPECÍFICOS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CONTENIDOS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ESQUEMA CONCEPTUAL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cap="all" dirty="0" smtClean="0">
                <a:latin typeface="Arial Black" pitchFamily="34" charset="0"/>
              </a:rPr>
              <a:t>Actividades 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TIEMPO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CRONOGRAMA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RECURSOS HUMANOS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RECURSOS MATERIALES</a:t>
            </a:r>
            <a:endParaRPr lang="es-AR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 Black" pitchFamily="34" charset="0"/>
              </a:rPr>
              <a:t>EVALUACIÓN</a:t>
            </a:r>
          </a:p>
          <a:p>
            <a:pPr>
              <a:buFont typeface="Arial" pitchFamily="34" charset="0"/>
              <a:buChar char="•"/>
            </a:pPr>
            <a:endParaRPr lang="es-AR" dirty="0" smtClean="0">
              <a:latin typeface="Arial Black" pitchFamily="34" charset="0"/>
            </a:endParaRPr>
          </a:p>
          <a:p>
            <a:r>
              <a:rPr lang="es-ES_tradnl" dirty="0" smtClean="0">
                <a:latin typeface="Arial Black" pitchFamily="34" charset="0"/>
              </a:rPr>
              <a:t>       </a:t>
            </a:r>
            <a:r>
              <a:rPr lang="es-ES_tradnl" sz="2000" dirty="0" smtClean="0">
                <a:latin typeface="Arial Black" pitchFamily="34" charset="0"/>
              </a:rPr>
              <a:t>BIBLIOGRAFÍA</a:t>
            </a:r>
          </a:p>
          <a:p>
            <a:endParaRPr lang="es-ES_tradnl" sz="2000" dirty="0" smtClean="0">
              <a:latin typeface="Arial Black" pitchFamily="34" charset="0"/>
            </a:endParaRPr>
          </a:p>
          <a:p>
            <a:r>
              <a:rPr lang="es-ES_tradnl" sz="2000" dirty="0" smtClean="0">
                <a:latin typeface="Arial Black" pitchFamily="34" charset="0"/>
              </a:rPr>
              <a:t>       ANEXOS</a:t>
            </a:r>
            <a:endParaRPr lang="es-AR" sz="2000" dirty="0" smtClean="0">
              <a:latin typeface="Arial Black" pitchFamily="34" charset="0"/>
            </a:endParaRPr>
          </a:p>
          <a:p>
            <a:endParaRPr lang="es-AR" dirty="0" smtClean="0"/>
          </a:p>
          <a:p>
            <a:endParaRPr lang="es-AR" sz="1600" dirty="0" smtClean="0"/>
          </a:p>
          <a:p>
            <a:r>
              <a:rPr lang="es-ES_tradnl" sz="1600" b="1" dirty="0" smtClean="0"/>
              <a:t> </a:t>
            </a:r>
            <a:endParaRPr lang="es-AR" sz="1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47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4514" name="AutoShape 2" descr="http://www.santiagoapostol.net/latin/12tablas.jpg"/>
          <p:cNvSpPr>
            <a:spLocks noChangeAspect="1" noChangeArrowheads="1"/>
          </p:cNvSpPr>
          <p:nvPr/>
        </p:nvSpPr>
        <p:spPr bwMode="auto">
          <a:xfrm>
            <a:off x="15751175" y="-455613"/>
            <a:ext cx="3448050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s-ES_trad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DISEÑO METODOLÓGICO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endParaRPr lang="es-ES_tradnl" sz="3600" b="1" dirty="0" smtClean="0"/>
          </a:p>
          <a:p>
            <a:r>
              <a:rPr lang="es-ES_tradnl" sz="3600" b="1" dirty="0" smtClean="0"/>
              <a:t>TIPO </a:t>
            </a:r>
            <a:r>
              <a:rPr lang="es-ES_tradnl" sz="3600" b="1" dirty="0"/>
              <a:t>DE ESTUDIO</a:t>
            </a:r>
            <a:endParaRPr lang="es-AR" sz="3600" dirty="0"/>
          </a:p>
          <a:p>
            <a:r>
              <a:rPr lang="es-ES_tradnl" sz="3600" b="1" dirty="0" smtClean="0"/>
              <a:t>UNIVERSO</a:t>
            </a:r>
          </a:p>
          <a:p>
            <a:r>
              <a:rPr lang="es-ES_tradnl" sz="3600" b="1" dirty="0"/>
              <a:t>MUESTRA</a:t>
            </a:r>
            <a:endParaRPr lang="es-AR" sz="3600" dirty="0"/>
          </a:p>
          <a:p>
            <a:r>
              <a:rPr lang="es-ES_tradnl" sz="3600" b="1" dirty="0"/>
              <a:t>PLAN DE RECOLECCIÓN, ANÁLISIS Y PRESENTACIÓN DE DATOS</a:t>
            </a:r>
            <a:endParaRPr lang="es-AR" sz="3600" dirty="0"/>
          </a:p>
          <a:p>
            <a:r>
              <a:rPr lang="es-ES_tradnl" sz="3600" b="1" dirty="0"/>
              <a:t>OPERACIONALIZACIÓN DE LA VARIABLE</a:t>
            </a:r>
            <a:endParaRPr lang="es-AR" sz="3600" dirty="0"/>
          </a:p>
          <a:p>
            <a:r>
              <a:rPr lang="es-ES_tradnl" sz="3600" b="1" dirty="0"/>
              <a:t>TABLAS Y GRAFICOS</a:t>
            </a:r>
            <a:endParaRPr lang="es-AR" sz="3600" dirty="0"/>
          </a:p>
          <a:p>
            <a:endParaRPr lang="es-ES_tradnl" b="1" dirty="0" smtClean="0"/>
          </a:p>
          <a:p>
            <a:endParaRPr lang="es-AR" dirty="0"/>
          </a:p>
          <a:p>
            <a:pPr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ES_tradnl" b="1" dirty="0" smtClean="0"/>
          </a:p>
          <a:p>
            <a:endParaRPr lang="es-ES_tradnl" b="1" dirty="0"/>
          </a:p>
          <a:p>
            <a:pPr>
              <a:buNone/>
            </a:pPr>
            <a:endParaRPr lang="es-A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762901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DTV Wallpapers Pack 1 (18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" y="85723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GRACIAS: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PROF:WALTER SABALA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PROF: MICHEL JORGE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1828800" algn="l"/>
              </a:tabLst>
            </a:pPr>
            <a:r>
              <a:rPr lang="es-ES_tradnl" sz="5400" dirty="0" smtClean="0">
                <a:latin typeface="Arial"/>
                <a:ea typeface="Times New Roman"/>
              </a:rPr>
              <a:t>Escuela de Enfermería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Universidad Nacional de Cuyo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Facultad de Ciencias Médicas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ENCUESTA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        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Reacciones  del personal de enfermería frente a la muerte.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Los datos obtenidos serán usados sólo con fines de estudio por alumnos de la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 U. N. C.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Servicio encuestado……………………..    Institución………………………                                             </a:t>
            </a:r>
            <a:r>
              <a:rPr lang="es-ES_tradnl" sz="5400" dirty="0" err="1" smtClean="0">
                <a:latin typeface="Arial"/>
                <a:ea typeface="Times New Roman"/>
              </a:rPr>
              <a:t>Masc</a:t>
            </a:r>
            <a:r>
              <a:rPr lang="es-ES_tradnl" sz="5400" dirty="0" smtClean="0">
                <a:latin typeface="Arial"/>
                <a:ea typeface="Times New Roman"/>
              </a:rPr>
              <a:t>.…………</a:t>
            </a:r>
            <a:r>
              <a:rPr lang="es-ES_tradnl" sz="5400" dirty="0" err="1" smtClean="0">
                <a:latin typeface="Arial"/>
                <a:ea typeface="Times New Roman"/>
              </a:rPr>
              <a:t>Fem</a:t>
            </a:r>
            <a:r>
              <a:rPr lang="es-ES_tradnl" sz="5400" dirty="0" smtClean="0">
                <a:latin typeface="Arial"/>
                <a:ea typeface="Times New Roman"/>
              </a:rPr>
              <a:t>.:………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Edad</a:t>
            </a:r>
            <a:r>
              <a:rPr lang="es-ES_tradnl" sz="5400" dirty="0" smtClean="0">
                <a:latin typeface="Arial"/>
                <a:ea typeface="Times New Roman"/>
              </a:rPr>
              <a:t>:                        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Estado civil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Menos de 30 años:………….                      Casado:……………….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31  a 40 años:……………                      Soltero:………………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41  a 50 años:……………                     Otros:………………….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Más de 50 años:…………….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Antigüedad en la profesión</a:t>
            </a:r>
            <a:r>
              <a:rPr lang="es-ES_tradnl" sz="5400" dirty="0" smtClean="0">
                <a:latin typeface="Arial"/>
                <a:ea typeface="Times New Roman"/>
              </a:rPr>
              <a:t>: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Antigüedad en el servicio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Menos de 5 años:…………                         Menos de 5 años:………….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5  a 10 años:………….                           De 5  a 10 años:……………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De 10  a 20 años:…………                        De 10  a 20 años:…………..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Más de 20 años:…………..                        Más de 20 años</a:t>
            </a:r>
            <a:r>
              <a:rPr lang="es-ES_tradnl" sz="5400" dirty="0" smtClean="0">
                <a:latin typeface="Times New Roman"/>
                <a:ea typeface="Times New Roman"/>
              </a:rPr>
              <a:t>:……………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u="sng" dirty="0" smtClean="0">
                <a:latin typeface="Arial"/>
                <a:ea typeface="Times New Roman"/>
              </a:rPr>
              <a:t>Título</a:t>
            </a:r>
            <a:r>
              <a:rPr lang="es-ES_tradnl" sz="5400" dirty="0" smtClean="0">
                <a:latin typeface="Arial"/>
                <a:ea typeface="Times New Roman"/>
              </a:rPr>
              <a:t>:</a:t>
            </a:r>
            <a:r>
              <a:rPr lang="es-ES_tradnl" sz="5400" u="sng" dirty="0" smtClean="0">
                <a:latin typeface="Arial"/>
                <a:ea typeface="Times New Roman"/>
              </a:rPr>
              <a:t> :</a:t>
            </a:r>
            <a:r>
              <a:rPr lang="es-ES_tradnl" sz="5400" dirty="0" smtClean="0">
                <a:latin typeface="Arial"/>
                <a:ea typeface="Times New Roman"/>
              </a:rPr>
              <a:t>                                                          </a:t>
            </a:r>
            <a:r>
              <a:rPr lang="es-ES_tradnl" sz="5400" u="sng" dirty="0" smtClean="0">
                <a:latin typeface="Arial"/>
                <a:ea typeface="Times New Roman"/>
              </a:rPr>
              <a:t>Función que desempeña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Licenciado/a:……………..                        Enfermero:……………….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err="1" smtClean="0">
                <a:latin typeface="Arial"/>
                <a:ea typeface="Times New Roman"/>
              </a:rPr>
              <a:t>Enf</a:t>
            </a:r>
            <a:r>
              <a:rPr lang="es-ES_tradnl" sz="5400" dirty="0" smtClean="0">
                <a:latin typeface="Arial"/>
                <a:ea typeface="Times New Roman"/>
              </a:rPr>
              <a:t>.  Profesional:…………                        </a:t>
            </a:r>
            <a:r>
              <a:rPr lang="es-ES_tradnl" sz="5400" dirty="0" err="1" smtClean="0">
                <a:latin typeface="Arial"/>
                <a:ea typeface="Times New Roman"/>
              </a:rPr>
              <a:t>Enf</a:t>
            </a:r>
            <a:r>
              <a:rPr lang="es-ES_tradnl" sz="5400" dirty="0" smtClean="0">
                <a:latin typeface="Arial"/>
                <a:ea typeface="Times New Roman"/>
              </a:rPr>
              <a:t>. Jefe:………………….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Auxiliar en </a:t>
            </a:r>
            <a:r>
              <a:rPr lang="es-ES_tradnl" sz="5400" dirty="0" err="1" smtClean="0">
                <a:latin typeface="Arial"/>
                <a:ea typeface="Times New Roman"/>
              </a:rPr>
              <a:t>enferm</a:t>
            </a:r>
            <a:r>
              <a:rPr lang="es-ES_tradnl" sz="5400" dirty="0" smtClean="0">
                <a:latin typeface="Arial"/>
                <a:ea typeface="Times New Roman"/>
              </a:rPr>
              <a:t>.:……..                        Supervisor:……………….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Times New Roman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¿Le suena esto familiar?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La muerte de otro paciente…. Otra familia en crisis… 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¿Cómo hace frente a estas situaciones violentas e incesantes de dolor emocional y de las pérdidas?.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r>
              <a:rPr lang="es-ES_tradnl" sz="5400" dirty="0" smtClean="0">
                <a:latin typeface="Arial"/>
                <a:ea typeface="Times New Roman"/>
              </a:rPr>
              <a:t> </a:t>
            </a:r>
            <a:r>
              <a:rPr lang="es-AR" sz="4000" dirty="0" smtClean="0">
                <a:latin typeface="Times New Roman"/>
                <a:ea typeface="Times New Roman"/>
              </a:rPr>
              <a:t/>
            </a:r>
            <a:br>
              <a:rPr lang="es-AR" sz="4000" dirty="0" smtClean="0">
                <a:latin typeface="Times New Roman"/>
                <a:ea typeface="Times New Roman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-642966"/>
            <a:ext cx="9144000" cy="7715304"/>
          </a:xfr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es-ES_tradnl" sz="1200" dirty="0" smtClean="0"/>
          </a:p>
          <a:p>
            <a:endParaRPr lang="es-ES_tradnl" sz="1200" dirty="0" smtClean="0"/>
          </a:p>
          <a:p>
            <a:pPr>
              <a:buNone/>
            </a:pPr>
            <a:r>
              <a:rPr lang="es-ES_tradnl" sz="1200" dirty="0" smtClean="0"/>
              <a:t>                      </a:t>
            </a:r>
          </a:p>
          <a:p>
            <a:pPr>
              <a:buNone/>
            </a:pPr>
            <a:endParaRPr lang="es-ES_tradnl" sz="1400" dirty="0" smtClean="0"/>
          </a:p>
          <a:p>
            <a:pPr>
              <a:buNone/>
            </a:pPr>
            <a:r>
              <a:rPr lang="es-ES_tradnl" sz="1200" dirty="0" smtClean="0"/>
              <a:t>                        Escuela de Enfermería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Universidad Nacional de Cuyo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Facultad de Ciencias Médicas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                           </a:t>
            </a:r>
            <a:r>
              <a:rPr lang="es-ES_tradnl" sz="1200" u="sng" dirty="0" smtClean="0"/>
              <a:t>ENCUESTA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        </a:t>
            </a:r>
            <a:r>
              <a:rPr lang="es-ES_tradnl" sz="1200" u="sng" dirty="0" smtClean="0"/>
              <a:t>Reacciones  del personal de enfermería frente a la muerte.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Los datos obtenidos serán usados sólo con fines de estudio por alumnos de la U. N. C.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Servicio encuestado……………………..    Institución………………………         </a:t>
            </a:r>
            <a:r>
              <a:rPr lang="es-ES_tradnl" sz="1200" dirty="0" err="1" smtClean="0"/>
              <a:t>Masc</a:t>
            </a:r>
            <a:r>
              <a:rPr lang="es-ES_tradnl" sz="1200" dirty="0" smtClean="0"/>
              <a:t>.…………</a:t>
            </a:r>
            <a:r>
              <a:rPr lang="es-ES_tradnl" sz="1200" dirty="0" err="1" smtClean="0"/>
              <a:t>Fem</a:t>
            </a:r>
            <a:r>
              <a:rPr lang="es-ES_tradnl" sz="1200" dirty="0" smtClean="0"/>
              <a:t>.:………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Edad</a:t>
            </a:r>
            <a:r>
              <a:rPr lang="es-ES_tradnl" sz="1200" dirty="0" smtClean="0"/>
              <a:t>:                                                            </a:t>
            </a:r>
            <a:r>
              <a:rPr lang="es-ES_tradnl" sz="1200" u="sng" dirty="0" smtClean="0"/>
              <a:t>Estado civil</a:t>
            </a:r>
            <a:r>
              <a:rPr lang="es-ES_tradnl" sz="1200" dirty="0" smtClean="0"/>
              <a:t>: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Menos de 30 años:………….                      Casado:……………….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31  a 40 años:……………                      Soltero:………………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41  a 50 años:……………                     Otros:………………….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Más de 50 años:…………….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Antigüedad en la profesión</a:t>
            </a:r>
            <a:r>
              <a:rPr lang="es-ES_tradnl" sz="1200" dirty="0" smtClean="0"/>
              <a:t>:                        </a:t>
            </a:r>
            <a:r>
              <a:rPr lang="es-ES_tradnl" sz="1200" u="sng" dirty="0" smtClean="0"/>
              <a:t>Antigüedad en el servicio</a:t>
            </a:r>
            <a:r>
              <a:rPr lang="es-ES_tradnl" sz="1200" dirty="0" smtClean="0"/>
              <a:t>: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Menos de 5 años:…………                         Menos de 5 años:………….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5  a 10 años:………….                           De 5  a 10 años:……………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De 10  a 20 años:…………                        De 10  a 20 años:…………..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Más de 20 años:…………..                        Más de 20 años:……………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 </a:t>
            </a:r>
            <a:endParaRPr lang="es-AR" sz="1200" dirty="0" smtClean="0"/>
          </a:p>
          <a:p>
            <a:pPr>
              <a:buNone/>
            </a:pPr>
            <a:r>
              <a:rPr lang="es-ES_tradnl" sz="1200" u="sng" dirty="0" smtClean="0"/>
              <a:t>Título</a:t>
            </a:r>
            <a:r>
              <a:rPr lang="es-ES_tradnl" sz="1200" dirty="0" smtClean="0"/>
              <a:t>:</a:t>
            </a:r>
            <a:r>
              <a:rPr lang="es-ES_tradnl" sz="1200" u="sng" dirty="0" smtClean="0"/>
              <a:t> :</a:t>
            </a:r>
            <a:r>
              <a:rPr lang="es-ES_tradnl" sz="1200" dirty="0" smtClean="0"/>
              <a:t>                                                          </a:t>
            </a:r>
            <a:r>
              <a:rPr lang="es-ES_tradnl" sz="1200" u="sng" dirty="0" smtClean="0"/>
              <a:t>Función que desempeña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Licenciado/a:……………..                        Enfermero:……………….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err="1" smtClean="0"/>
              <a:t>Enf</a:t>
            </a:r>
            <a:r>
              <a:rPr lang="es-ES_tradnl" sz="1200" dirty="0" smtClean="0"/>
              <a:t>.  Profesional:…………                        </a:t>
            </a:r>
            <a:r>
              <a:rPr lang="es-ES_tradnl" sz="1200" dirty="0" err="1" smtClean="0"/>
              <a:t>Enf</a:t>
            </a:r>
            <a:r>
              <a:rPr lang="es-ES_tradnl" sz="1200" dirty="0" smtClean="0"/>
              <a:t>. Jefe:………………….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Auxiliar en </a:t>
            </a:r>
            <a:r>
              <a:rPr lang="es-ES_tradnl" sz="1200" dirty="0" err="1" smtClean="0"/>
              <a:t>enferm</a:t>
            </a:r>
            <a:r>
              <a:rPr lang="es-ES_tradnl" sz="1200" dirty="0" smtClean="0"/>
              <a:t>.:……..                        Supervisor:………………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¿Le suena esto familiar?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La muerte de otro paciente…. Otra familia en crisis… 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¿Cómo hace frente a estas situaciones violentas e incesantes de dolor emocional y de las pérdidas?.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pPr>
              <a:buNone/>
            </a:pPr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r>
              <a:rPr lang="es-ES_tradnl" sz="1200" dirty="0" smtClean="0"/>
              <a:t> </a:t>
            </a:r>
            <a:endParaRPr lang="es-AR" sz="1200" dirty="0" smtClean="0"/>
          </a:p>
          <a:p>
            <a:endParaRPr lang="es-AR" sz="1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357164"/>
          <a:ext cx="8286808" cy="5831025"/>
        </p:xfrm>
        <a:graphic>
          <a:graphicData uri="http://schemas.openxmlformats.org/drawingml/2006/table">
            <a:tbl>
              <a:tblPr/>
              <a:tblGrid>
                <a:gridCol w="4143404"/>
                <a:gridCol w="857256"/>
                <a:gridCol w="944297"/>
                <a:gridCol w="1251308"/>
                <a:gridCol w="1090543"/>
              </a:tblGrid>
              <a:tr h="642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sng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sng" dirty="0" smtClean="0"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_tradnl" sz="1800" u="sng" dirty="0">
                          <a:latin typeface="Arial"/>
                          <a:ea typeface="Times New Roman"/>
                          <a:cs typeface="Times New Roman"/>
                        </a:rPr>
                        <a:t>relación al paciente y su familia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veces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Trata al paciente y familia como si fuesen objetos? 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Suele respetar deseos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de los pacientes 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estado</a:t>
                      </a:r>
                      <a:r>
                        <a:rPr lang="es-AR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terminal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, como asistencia religiosa, la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visitas de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un familiar o vecino?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Se permite expresar sus sentimientos frente a la familia o paciente?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En el momento que se produce la pérdida ¿ brinda contención a la familia?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Ofrece calidad en la atención de un paciente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terminal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hasta el último momento?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500042"/>
          <a:ext cx="8215369" cy="57389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75231"/>
                <a:gridCol w="782266"/>
                <a:gridCol w="933064"/>
                <a:gridCol w="1244087"/>
                <a:gridCol w="1080721"/>
              </a:tblGrid>
              <a:tr h="7858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sng" strike="noStrike" kern="1200" dirty="0" smtClean="0"/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sng" strike="noStrike" kern="1200" dirty="0" smtClean="0"/>
                        <a:t>En </a:t>
                      </a:r>
                      <a:r>
                        <a:rPr lang="es-ES_tradnl" sz="1800" u="sng" strike="noStrike" kern="1200" dirty="0"/>
                        <a:t>relación al trabajo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Nunca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A </a:t>
                      </a:r>
                      <a:r>
                        <a:rPr lang="es-ES_tradnl" sz="1800" u="none" strike="noStrike" kern="1200" dirty="0"/>
                        <a:t>veces 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Frecuente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u="none" strike="noStrike" kern="1200" dirty="0" smtClean="0"/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u="none" strike="noStrike" kern="1200" dirty="0" smtClean="0"/>
                        <a:t>Siempre</a:t>
                      </a: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Se siente valorado en su lugar de trabajo?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/>
                        <a:t>Suele llegar tarde a su trabajo?</a:t>
                      </a:r>
                      <a:endParaRPr lang="es-AR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61906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Considera que su trabajo es importante?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123841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/>
                        <a:t>Cuál es su relación con las personas 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 dirty="0" smtClean="0"/>
                        <a:t>moribundas</a:t>
                      </a:r>
                      <a:r>
                        <a:rPr lang="es-AR" sz="1800" u="none" strike="noStrike" kern="1200" dirty="0"/>
                        <a:t>: Empatía o indiferencia?</a:t>
                      </a:r>
                      <a:endParaRPr lang="es-AR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  <a:tr h="185748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AR" sz="1800" u="none" strike="noStrike" kern="1200"/>
                        <a:t>¿Tiene incapacidad persistente para hacer su trabajo, falta de confianza en sí misma, deja trabajos inconclusos?</a:t>
                      </a:r>
                      <a:endParaRPr lang="es-AR" sz="18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29" marR="43129" marT="7002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285727"/>
          <a:ext cx="8001056" cy="5487195"/>
        </p:xfrm>
        <a:graphic>
          <a:graphicData uri="http://schemas.openxmlformats.org/drawingml/2006/table">
            <a:tbl>
              <a:tblPr/>
              <a:tblGrid>
                <a:gridCol w="3742894"/>
                <a:gridCol w="936124"/>
                <a:gridCol w="1043337"/>
                <a:gridCol w="1217761"/>
                <a:gridCol w="1060940"/>
              </a:tblGrid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En relación con sus colegas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veces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Frecuente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¿Critica constantemente a otras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personas: colegas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, superiores?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¿Cuando sucede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una pérdida(muerte)</a:t>
                      </a:r>
                      <a:endParaRPr lang="es-AR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en su guardia ¿habla con sus colegas</a:t>
                      </a:r>
                      <a:r>
                        <a:rPr lang="es-AR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_tradnl" sz="1800" dirty="0" smtClean="0">
                          <a:latin typeface="Arial"/>
                          <a:ea typeface="Times New Roman"/>
                          <a:cs typeface="Times New Roman"/>
                        </a:rPr>
                        <a:t>sobre </a:t>
                      </a:r>
                      <a:r>
                        <a:rPr lang="es-ES_tradnl" sz="1800" dirty="0">
                          <a:latin typeface="Arial"/>
                          <a:ea typeface="Times New Roman"/>
                          <a:cs typeface="Times New Roman"/>
                        </a:rPr>
                        <a:t>lo sucedido?</a:t>
                      </a:r>
                      <a:endParaRPr lang="es-A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¿Existe conflicto y tensión en el equipo de trabajo?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¿Sufre de explosiones incontrolables de cólera, emociones que no guardan relación con las circunstancias que la producen?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_tradnl" sz="1800">
                          <a:latin typeface="Arial"/>
                          <a:ea typeface="Times New Roman"/>
                          <a:cs typeface="Times New Roman"/>
                        </a:rPr>
                        <a:t>¿Compite continuamente con sus colegas?</a:t>
                      </a:r>
                      <a:endParaRPr lang="es-A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es-ES_tradnl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757</TotalTime>
  <Words>4588</Words>
  <Application>Microsoft Office PowerPoint</Application>
  <PresentationFormat>Presentación en pantalla (4:3)</PresentationFormat>
  <Paragraphs>2266</Paragraphs>
  <Slides>50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Civil</vt:lpstr>
      <vt:lpstr>Diapositiva 1</vt:lpstr>
      <vt:lpstr>Diapositiva 2</vt:lpstr>
      <vt:lpstr>                        CAPÍTULO I   PLANTEAMIENTO DEL PROBLEMA </vt:lpstr>
      <vt:lpstr>MARCO TEÓRICO</vt:lpstr>
      <vt:lpstr>CAPÍTULO II  DISEÑO METODOLÓGICO</vt:lpstr>
      <vt:lpstr>Escuela de Enfermería Universidad Nacional de Cuyo Facultad de Ciencias Médicas                                       ENCUESTA           Reacciones  del personal de enfermería frente a la muerte.   Los datos obtenidos serán usados sólo con fines de estudio por alumnos de la  U. N. C.   Servicio encuestado……………………..    Institución………………………                                             Masc.…………Fem.:………   Edad:                                                            Estado civil: Menos de 30 años:………….                      Casado:………………. De 31  a 40 años:……………                      Soltero:……………… De 41  a 50 años:……………                     Otros:…………………. Más de 50 años:…………….   Antigüedad en la profesión:                        Antigüedad en el servicio: Menos de 5 años:…………                         Menos de 5 años:…………. De 5  a 10 años:………….                           De 5  a 10 años:…………… De 10  a 20 años:…………                        De 10  a 20 años:………….. Más de 20 años:…………..                        Más de 20 años:……………   Título: :                                                          Función que desempeña Licenciado/a:……………..                        Enfermero:………………. Enf.  Profesional:…………                        Enf. Jefe:…………………. Auxiliar en enferm.:……..                        Supervisor:……………….          ¿Le suena esto familiar? La muerte de otro paciente…. Otra familia en crisis…  ¿Cómo hace frente a estas situaciones violentas e incesantes de dolor emocional y de las pérdidas?.                      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                        CAPÍTULO I   PLANTEAMIENTO DEL PROBLEMA </vt:lpstr>
      <vt:lpstr>MARCO TEÓRICO</vt:lpstr>
      <vt:lpstr>CAPÍTULO II  DISEÑO METODOLÓGICO</vt:lpstr>
      <vt:lpstr>Escuela de Enfermería Universidad Nacional de Cuyo Facultad de Ciencias Médicas                                       ENCUESTA           Reacciones  del personal de enfermería frente a la muerte.   Los datos obtenidos serán usados sólo con fines de estudio por alumnos de la  U. N. C.   Servicio encuestado……………………..    Institución………………………                                             Masc.…………Fem.:………   Edad:                                                            Estado civil: Menos de 30 años:………….                      Casado:………………. De 31  a 40 años:……………                      Soltero:……………… De 41  a 50 años:……………                     Otros:…………………. Más de 50 años:…………….   Antigüedad en la profesión:                        Antigüedad en el servicio: Menos de 5 años:…………                         Menos de 5 años:…………. De 5  a 10 años:………….                           De 5  a 10 años:…………… De 10  a 20 años:…………                        De 10  a 20 años:………….. Más de 20 años:…………..                        Más de 20 años:……………   Título: :                                                          Función que desempeña Licenciado/a:……………..                        Enfermero:………………. Enf.  Profesional:…………                        Enf. Jefe:…………………. Auxiliar en enferm.:……..                        Supervisor:……………….          ¿Le suena esto familiar? La muerte de otro paciente…. Otra familia en crisis…  ¿Cómo hace frente a estas situaciones violentas e incesantes de dolor emocional y de las pérdidas?.                       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Celia Juarez</dc:creator>
  <cp:lastModifiedBy>Celia Juarez</cp:lastModifiedBy>
  <cp:revision>80</cp:revision>
  <dcterms:created xsi:type="dcterms:W3CDTF">2009-11-26T21:47:11Z</dcterms:created>
  <dcterms:modified xsi:type="dcterms:W3CDTF">2009-12-17T09:20:05Z</dcterms:modified>
</cp:coreProperties>
</file>